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66" r:id="rId4"/>
    <p:sldId id="270" r:id="rId5"/>
    <p:sldId id="260" r:id="rId6"/>
    <p:sldId id="271" r:id="rId7"/>
    <p:sldId id="282" r:id="rId8"/>
    <p:sldId id="290" r:id="rId9"/>
    <p:sldId id="281" r:id="rId10"/>
    <p:sldId id="285" r:id="rId11"/>
    <p:sldId id="289" r:id="rId12"/>
    <p:sldId id="288" r:id="rId13"/>
    <p:sldId id="301" r:id="rId14"/>
    <p:sldId id="280" r:id="rId15"/>
    <p:sldId id="287" r:id="rId16"/>
    <p:sldId id="302" r:id="rId17"/>
    <p:sldId id="279" r:id="rId18"/>
    <p:sldId id="284" r:id="rId19"/>
    <p:sldId id="269" r:id="rId20"/>
    <p:sldId id="295" r:id="rId21"/>
    <p:sldId id="291" r:id="rId22"/>
    <p:sldId id="293" r:id="rId23"/>
    <p:sldId id="294" r:id="rId24"/>
    <p:sldId id="292" r:id="rId25"/>
    <p:sldId id="296" r:id="rId26"/>
    <p:sldId id="297" r:id="rId27"/>
    <p:sldId id="298" r:id="rId28"/>
    <p:sldId id="300" r:id="rId29"/>
    <p:sldId id="299" r:id="rId30"/>
  </p:sldIdLst>
  <p:sldSz cx="9144000" cy="6858000" type="screen4x3"/>
  <p:notesSz cx="9928225" cy="679767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>
        <p:scale>
          <a:sx n="75" d="100"/>
          <a:sy n="75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625995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2299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7A2A77E-6861-4F86-83B6-12149B398221}" type="datetimeFigureOut">
              <a:rPr lang="ar-MA" smtClean="0"/>
              <a:pPr/>
              <a:t>15-07-1435</a:t>
            </a:fld>
            <a:endParaRPr lang="ar-M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625995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2299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F3E3685-8F49-4E3A-AD12-569D8E57E92F}" type="slidenum">
              <a:rPr lang="ar-MA" smtClean="0"/>
              <a:pPr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xmlns="" val="991477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625995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2299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8DFABEA-52D5-4D91-9E83-EBCD9000BFBB}" type="datetimeFigureOut">
              <a:rPr lang="ar-MA" smtClean="0"/>
              <a:pPr/>
              <a:t>15-07-1435</a:t>
            </a:fld>
            <a:endParaRPr lang="ar-M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M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625995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2299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FE00C65-6FA5-458C-A891-0C6AC2134F45}" type="slidenum">
              <a:rPr lang="ar-MA" smtClean="0"/>
              <a:pPr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xmlns="" val="4221502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94081B-E98D-4C54-8E03-9A82EEBB15F5}" type="slidenum">
              <a:rPr lang="fr-FR"/>
              <a:pPr/>
              <a:t>3</a:t>
            </a:fld>
            <a:endParaRPr lang="fr-FR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After this brief overview about CNRST and his projects.</a:t>
            </a:r>
          </a:p>
          <a:p>
            <a:r>
              <a:rPr lang="en-US"/>
              <a:t>Lets focus on the core of this presentation which the MaGrid CA</a:t>
            </a:r>
          </a:p>
          <a:p>
            <a:r>
              <a:rPr lang="en-US"/>
              <a:t>It was Established last year in octeber, it it’s the single CA in Moroccan academic field,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15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16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17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18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19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20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21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22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23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24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7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25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26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27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28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29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8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9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10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11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12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13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nl-BE" smtClean="0"/>
              <a:t>15.12.2010</a:t>
            </a:r>
            <a:endParaRPr lang="nl-B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nl-BE"/>
              <a:t>Belnet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D6EE4F-25EF-42D1-97F9-D96D708D59AF}" type="slidenum">
              <a:rPr lang="nl-BE"/>
              <a:pPr/>
              <a:t>14</a:t>
            </a:fld>
            <a:endParaRPr lang="nl-B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263900" y="509588"/>
            <a:ext cx="3397250" cy="25479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92824" y="3228896"/>
            <a:ext cx="7940283" cy="3058954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ar-M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ctangle à coins arrondi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ctangle à coins arrondi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E75DA8C-7D3B-4B46-9486-99BD6D655B52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BDAC9-82E0-4000-8154-73122C6509C5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5D3F8-9501-44A5-8F74-487F04796A4A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C4B1-F83C-4901-8C2E-8E9BBC2AD4A9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DA65-DAC0-4B03-815E-7FA729C9318B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E612C-691E-4C0D-84E1-6FFF51B418F8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BE70E1-09BB-4C8F-9524-C7988DC53261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ED8C9D9-8BBC-4AA7-B538-4D9AEFB1D03B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DDEEE-F42A-47B0-8DBB-CA6AB0A529F5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0E200-DBE4-4606-972C-9B7B06B2D688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DF7F-D754-40AD-B148-1C73AAA8EDD7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ctangle à coins arrondi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ctangle à coins arrondi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EE5D0C7-E709-43D4-A06E-C9AF63F3F956}" type="datetime1">
              <a:rPr lang="fr-FR" smtClean="0"/>
              <a:pPr/>
              <a:t>14/05/2014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r>
              <a:rPr lang="fr-FR" smtClean="0"/>
              <a:t>MaGrid CA update Marakech 2011</a:t>
            </a:r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E64E432-1AFB-4DB2-AC04-97CD6FBF22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57158" y="714356"/>
            <a:ext cx="7772400" cy="1184273"/>
          </a:xfrm>
        </p:spPr>
        <p:txBody>
          <a:bodyPr>
            <a:normAutofit fontScale="90000"/>
          </a:bodyPr>
          <a:lstStyle/>
          <a:p>
            <a:pPr defTabSz="449263" fontAlgn="base"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dirty="0" err="1" smtClean="0"/>
              <a:t>MaGrid</a:t>
            </a:r>
            <a:r>
              <a:rPr lang="fr-FR" dirty="0" smtClean="0"/>
              <a:t> </a:t>
            </a:r>
            <a:r>
              <a:rPr lang="fr-FR" dirty="0"/>
              <a:t>CA </a:t>
            </a:r>
            <a:r>
              <a:rPr lang="fr-FR" dirty="0" smtClean="0"/>
              <a:t>Self audit and update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034" y="2000240"/>
            <a:ext cx="3000364" cy="107157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Nabil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Talhaoui</a:t>
            </a: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MaGrid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 - CNRST 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Mob.: +212 6 00 01 94 42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Mail: talhaoui@cnrst.ma</a:t>
            </a:r>
          </a:p>
          <a:p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072074"/>
            <a:ext cx="1123950" cy="1169988"/>
          </a:xfrm>
          <a:prstGeom prst="rect">
            <a:avLst/>
          </a:prstGeom>
          <a:noFill/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636"/>
            <a:ext cx="1223963" cy="1176337"/>
          </a:xfrm>
          <a:prstGeom prst="rect">
            <a:avLst/>
          </a:prstGeom>
          <a:noFill/>
        </p:spPr>
      </p:pic>
      <p:pic>
        <p:nvPicPr>
          <p:cNvPr id="1026" name="Picture 2" descr="C:\Documents and Settings\grid\Bureau\Magrid-CA\eugrid_pma_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5357826"/>
            <a:ext cx="1447800" cy="619125"/>
          </a:xfrm>
          <a:prstGeom prst="rect">
            <a:avLst/>
          </a:prstGeom>
          <a:noFill/>
        </p:spPr>
      </p:pic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8268332" y="6550496"/>
            <a:ext cx="896524" cy="288032"/>
          </a:xfrm>
        </p:spPr>
        <p:txBody>
          <a:bodyPr/>
          <a:lstStyle/>
          <a:p>
            <a:fld id="{3B50967F-E7A5-4C2E-89B5-D337E34480B6}" type="datetime1">
              <a:rPr lang="fr-FR" sz="1000" smtClean="0">
                <a:latin typeface="Trebuchet MS (En-têtes)s)"/>
              </a:rPr>
              <a:pPr/>
              <a:t>14/05/2014</a:t>
            </a:fld>
            <a:endParaRPr lang="fr-FR" sz="1000" dirty="0">
              <a:latin typeface="Trebuchet MS (En-têtes)s)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2051720" y="6597352"/>
            <a:ext cx="4896544" cy="288032"/>
          </a:xfrm>
        </p:spPr>
        <p:txBody>
          <a:bodyPr/>
          <a:lstStyle/>
          <a:p>
            <a:pPr algn="ctr"/>
            <a:r>
              <a:rPr lang="fr-FR" sz="1100" dirty="0">
                <a:latin typeface="Trebuchet MS (En-têtes)"/>
              </a:rPr>
              <a:t>31th </a:t>
            </a:r>
            <a:r>
              <a:rPr lang="fr-FR" sz="1100" dirty="0" err="1">
                <a:latin typeface="Trebuchet MS (En-têtes)"/>
              </a:rPr>
              <a:t>EUGridPMA</a:t>
            </a:r>
            <a:r>
              <a:rPr lang="fr-FR" sz="1100" dirty="0">
                <a:latin typeface="Trebuchet MS (En-têtes)"/>
              </a:rPr>
              <a:t> </a:t>
            </a:r>
            <a:r>
              <a:rPr lang="fr-FR" sz="1100" dirty="0" smtClean="0">
                <a:latin typeface="Trebuchet MS (En-têtes)"/>
              </a:rPr>
              <a:t>meeting </a:t>
            </a:r>
            <a:r>
              <a:rPr lang="en-US" sz="1100" dirty="0" smtClean="0">
                <a:latin typeface="Trebuchet MS (En-têtes)"/>
              </a:rPr>
              <a:t>, </a:t>
            </a:r>
            <a:r>
              <a:rPr lang="en-US" sz="1100" dirty="0">
                <a:latin typeface="Trebuchet MS (En-têtes)"/>
              </a:rPr>
              <a:t>Tartu, EE, 14-15 May 2014</a:t>
            </a:r>
          </a:p>
          <a:p>
            <a:pPr algn="ctr"/>
            <a:endParaRPr lang="fr-FR" sz="1100" dirty="0"/>
          </a:p>
        </p:txBody>
      </p:sp>
      <p:sp>
        <p:nvSpPr>
          <p:cNvPr id="10" name="ZoneTexte 9"/>
          <p:cNvSpPr txBox="1"/>
          <p:nvPr/>
        </p:nvSpPr>
        <p:spPr>
          <a:xfrm>
            <a:off x="3000364" y="4500570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Tartu 2014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8154518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C (major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/>
              <a:t>but no evidence in 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(3.1.9  - 46) </a:t>
            </a:r>
            <a:r>
              <a:rPr lang="en-US" altLang="fr-FR" dirty="0" smtClean="0">
                <a:solidFill>
                  <a:srgbClr val="FF0000"/>
                </a:solidFill>
                <a:latin typeface="+mj-lt"/>
              </a:rPr>
              <a:t>Every CA should perform operational audits of the CA/RA staff at least once per year.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fr-FR" b="1" dirty="0" smtClean="0">
                <a:solidFill>
                  <a:srgbClr val="00B050"/>
                </a:solidFill>
                <a:latin typeface="+mj-lt"/>
              </a:rPr>
              <a:t>Described in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Section </a:t>
            </a:r>
            <a:r>
              <a:rPr lang="en-US" altLang="fr-FR" b="1" dirty="0" smtClean="0">
                <a:solidFill>
                  <a:srgbClr val="00B050"/>
                </a:solidFill>
                <a:latin typeface="+mj-lt"/>
              </a:rPr>
              <a:t>8.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Should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be in Section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5.4.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fr-FR" dirty="0" smtClean="0">
                <a:solidFill>
                  <a:srgbClr val="FF0000"/>
                </a:solidFill>
                <a:latin typeface="+mj-lt"/>
              </a:rPr>
              <a:t>But it is not done every year. </a:t>
            </a:r>
            <a:r>
              <a:rPr lang="en-US" altLang="fr-FR" dirty="0" smtClean="0">
                <a:solidFill>
                  <a:srgbClr val="00B050"/>
                </a:solidFill>
                <a:latin typeface="Arial" charset="0"/>
              </a:rPr>
              <a:t>Partial audits are done</a:t>
            </a:r>
            <a:endParaRPr lang="en-US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28435855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815451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(</a:t>
            </a:r>
            <a:r>
              <a:rPr lang="fr-FR" sz="3200" b="1" u="sng" dirty="0" err="1" smtClean="0">
                <a:solidFill>
                  <a:srgbClr val="002060"/>
                </a:solidFill>
              </a:rPr>
              <a:t>minor</a:t>
            </a:r>
            <a:r>
              <a:rPr lang="fr-FR" sz="3200" b="1" u="sng" dirty="0" smtClean="0">
                <a:solidFill>
                  <a:srgbClr val="002060"/>
                </a:solidFill>
              </a:rPr>
              <a:t>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 smtClean="0"/>
              <a:t>but to be clearer in </a:t>
            </a:r>
            <a:r>
              <a:rPr lang="en-US" dirty="0"/>
              <a:t>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(3.1.2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-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7) The CA system must be located in secure environment where  access is controlled, limited to specific trained personnel.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Should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be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more clarified in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Section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5.1.2.</a:t>
            </a:r>
            <a:endParaRPr lang="en-US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34631484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8154518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(</a:t>
            </a:r>
            <a:r>
              <a:rPr lang="fr-FR" sz="3200" b="1" u="sng" dirty="0" err="1" smtClean="0">
                <a:solidFill>
                  <a:srgbClr val="002060"/>
                </a:solidFill>
              </a:rPr>
              <a:t>minor</a:t>
            </a:r>
            <a:r>
              <a:rPr lang="fr-FR" sz="3200" b="1" u="sng" dirty="0" smtClean="0">
                <a:solidFill>
                  <a:srgbClr val="002060"/>
                </a:solidFill>
              </a:rPr>
              <a:t>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 smtClean="0"/>
              <a:t>but in different section in </a:t>
            </a:r>
            <a:r>
              <a:rPr lang="en-US" dirty="0"/>
              <a:t>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(3.1.3 - 12)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If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the private key of the CA is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software-based, it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must be protected with a pass phrase of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at least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15 elements and it must be known only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to designated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personnel of the CA.</a:t>
            </a:r>
            <a:endParaRPr lang="fr-FR" dirty="0">
              <a:solidFill>
                <a:srgbClr val="FF0000"/>
              </a:solidFill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Located in Section 6.4. Should be in 6.2.8.</a:t>
            </a:r>
            <a:endParaRPr lang="en-US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28435855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8154518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(</a:t>
            </a:r>
            <a:r>
              <a:rPr lang="fr-FR" sz="3200" b="1" u="sng" dirty="0" err="1" smtClean="0">
                <a:solidFill>
                  <a:srgbClr val="002060"/>
                </a:solidFill>
              </a:rPr>
              <a:t>minor</a:t>
            </a:r>
            <a:r>
              <a:rPr lang="fr-FR" sz="3200" b="1" u="sng" dirty="0" smtClean="0">
                <a:solidFill>
                  <a:srgbClr val="002060"/>
                </a:solidFill>
              </a:rPr>
              <a:t>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 smtClean="0"/>
              <a:t>but in different section in </a:t>
            </a:r>
            <a:r>
              <a:rPr lang="en-US" dirty="0"/>
              <a:t>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(3.1.3 - 14) The pass phrase of the encrypted private key must also be kept on offline media, separated from the encrypted private keys and guarded in a secure location where only the authorized personnel of the CA have access. Alternatively, another documented  procedure that is equally secure may be used.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Located in Section 6.4.2. Should be in 6.2.4, 6.2.5 .</a:t>
            </a:r>
            <a:endParaRPr lang="en-US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38787561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8" y="1052737"/>
            <a:ext cx="8496944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(</a:t>
            </a:r>
            <a:r>
              <a:rPr lang="fr-FR" sz="3200" b="1" u="sng" dirty="0" err="1" smtClean="0">
                <a:solidFill>
                  <a:srgbClr val="002060"/>
                </a:solidFill>
              </a:rPr>
              <a:t>minor</a:t>
            </a:r>
            <a:r>
              <a:rPr lang="fr-FR" sz="3200" b="1" u="sng" dirty="0" smtClean="0">
                <a:solidFill>
                  <a:srgbClr val="002060"/>
                </a:solidFill>
              </a:rPr>
              <a:t> change):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but in different section in CP/CPS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(3.1.6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27) The CRL lifetime must be no more than 30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days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.</a:t>
            </a:r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  <a:latin typeface="+mj-lt"/>
              </a:rPr>
              <a:t>Located </a:t>
            </a:r>
            <a:r>
              <a:rPr lang="en-US" dirty="0">
                <a:solidFill>
                  <a:srgbClr val="00B050"/>
                </a:solidFill>
                <a:latin typeface="+mj-lt"/>
              </a:rPr>
              <a:t>in Section </a:t>
            </a:r>
            <a:r>
              <a:rPr lang="en-US" dirty="0" smtClean="0">
                <a:solidFill>
                  <a:srgbClr val="00B050"/>
                </a:solidFill>
                <a:latin typeface="+mj-lt"/>
              </a:rPr>
              <a:t>2.3. </a:t>
            </a:r>
            <a:r>
              <a:rPr lang="en-US" dirty="0">
                <a:solidFill>
                  <a:srgbClr val="00B050"/>
                </a:solidFill>
                <a:latin typeface="+mj-lt"/>
              </a:rPr>
              <a:t>Should be </a:t>
            </a:r>
            <a:r>
              <a:rPr lang="en-US" dirty="0" smtClean="0">
                <a:solidFill>
                  <a:srgbClr val="00B050"/>
                </a:solidFill>
                <a:latin typeface="+mj-lt"/>
              </a:rPr>
              <a:t>4.9.9</a:t>
            </a:r>
          </a:p>
          <a:p>
            <a:pPr marL="742950" lvl="1" indent="-285750">
              <a:lnSpc>
                <a:spcPct val="150000"/>
              </a:lnSpc>
            </a:pPr>
            <a:endParaRPr lang="en-US" dirty="0" smtClean="0">
              <a:solidFill>
                <a:srgbClr val="00B050"/>
              </a:solidFill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(3.1.6 – 28) Every CA must issue a new CRL at least 7 days before the time stated in the </a:t>
            </a:r>
            <a:r>
              <a:rPr lang="en-US" dirty="0" err="1" smtClean="0">
                <a:solidFill>
                  <a:srgbClr val="FF0000"/>
                </a:solidFill>
                <a:latin typeface="+mj-lt"/>
              </a:rPr>
              <a:t>nextUpdate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 field for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off-line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CAs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.</a:t>
            </a:r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  <a:latin typeface="+mj-lt"/>
              </a:rPr>
              <a:t>Located in Section 4.9.7. and Section 2.3. Should be 4.9.9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 smtClean="0">
              <a:solidFill>
                <a:srgbClr val="00B050"/>
              </a:solidFill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(3.1.6 – 29) Every CA must issue a new CRL immediately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after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 a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revocation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  <a:latin typeface="+mj-lt"/>
              </a:rPr>
              <a:t>Located in Section 2.3. Should be 4.9.9</a:t>
            </a:r>
            <a:endParaRPr lang="fr-FR" dirty="0" smtClean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8097049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7416825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</a:t>
            </a:r>
            <a:r>
              <a:rPr lang="fr-FR" sz="3200" b="1" u="sng" dirty="0">
                <a:solidFill>
                  <a:srgbClr val="002060"/>
                </a:solidFill>
              </a:rPr>
              <a:t>(</a:t>
            </a:r>
            <a:r>
              <a:rPr lang="fr-FR" sz="3200" b="1" u="sng" dirty="0" err="1">
                <a:solidFill>
                  <a:srgbClr val="002060"/>
                </a:solidFill>
              </a:rPr>
              <a:t>minor</a:t>
            </a:r>
            <a:r>
              <a:rPr lang="fr-FR" sz="3200" b="1" u="sng" dirty="0">
                <a:solidFill>
                  <a:srgbClr val="002060"/>
                </a:solidFill>
              </a:rPr>
              <a:t> change):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but in different section in CP/CPS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(3.1.7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33) The lifetime of subscriber certificates must be no longer than 395 days (13 months).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Located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in Section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6.3.2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.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and referred  in Section 5.6.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But should be described in this section?</a:t>
            </a:r>
            <a:endParaRPr lang="fr-FR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6" y="1196752"/>
            <a:ext cx="8496945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(</a:t>
            </a:r>
            <a:r>
              <a:rPr lang="fr-FR" sz="3200" b="1" u="sng" dirty="0" err="1" smtClean="0">
                <a:solidFill>
                  <a:srgbClr val="002060"/>
                </a:solidFill>
              </a:rPr>
              <a:t>minor</a:t>
            </a:r>
            <a:r>
              <a:rPr lang="fr-FR" sz="3200" b="1" u="sng" dirty="0" smtClean="0">
                <a:solidFill>
                  <a:srgbClr val="002060"/>
                </a:solidFill>
              </a:rPr>
              <a:t>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 smtClean="0"/>
              <a:t>but in different section in </a:t>
            </a:r>
            <a:r>
              <a:rPr lang="en-US" dirty="0"/>
              <a:t>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3.1.7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-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36) Every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CA should make a reasonable effort to make sure that subscribers realize the importance of properly protecting their private data. When using software tokens, the private key must be protected with a strong pass phrase, i.e., at least 12 characters long and following current best practice in choosing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high-quality passwords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. Private keys pertaining to host and service certificate may be stored without a passphrase, but may be adequately protected by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system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methods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.</a:t>
            </a:r>
            <a:endParaRPr lang="fr-FR" dirty="0">
              <a:solidFill>
                <a:srgbClr val="FF0000"/>
              </a:solidFill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Located in Section 4.1. and 9.6.3 Should be in 6.2.8.</a:t>
            </a:r>
            <a:endParaRPr lang="en-US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27656582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7416825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(</a:t>
            </a:r>
            <a:r>
              <a:rPr lang="fr-FR" sz="3200" b="1" u="sng" dirty="0" err="1" smtClean="0">
                <a:solidFill>
                  <a:srgbClr val="002060"/>
                </a:solidFill>
              </a:rPr>
              <a:t>minor</a:t>
            </a:r>
            <a:r>
              <a:rPr lang="fr-FR" sz="3200" b="1" u="sng" dirty="0" smtClean="0">
                <a:solidFill>
                  <a:srgbClr val="002060"/>
                </a:solidFill>
              </a:rPr>
              <a:t>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but in different section in CP/CPS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(3.1.7 - 41)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Certificates must not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be renewed or re-keyed consecutively for more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than 5 years without a form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of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auditable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fr-FR" dirty="0" err="1">
                <a:solidFill>
                  <a:srgbClr val="FF0000"/>
                </a:solidFill>
                <a:latin typeface="+mj-lt"/>
              </a:rPr>
              <a:t>identity</a:t>
            </a:r>
            <a:r>
              <a:rPr lang="fr-FR" dirty="0">
                <a:solidFill>
                  <a:srgbClr val="FF0000"/>
                </a:solidFill>
                <a:latin typeface="+mj-lt"/>
              </a:rPr>
              <a:t> and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eligibility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verification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, and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this procedure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must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be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described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fr-FR" dirty="0">
                <a:solidFill>
                  <a:srgbClr val="FF0000"/>
                </a:solidFill>
                <a:latin typeface="+mj-lt"/>
              </a:rPr>
              <a:t>in the CP/CPS.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Located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in Section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4.7.3, and referred to this section in section 4.6 (Should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be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also added in section 3.3.1 and 5.6 ?)</a:t>
            </a:r>
            <a:endParaRPr lang="fr-FR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8097049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8154518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(</a:t>
            </a:r>
            <a:r>
              <a:rPr lang="fr-FR" sz="3200" b="1" u="sng" dirty="0" err="1" smtClean="0">
                <a:solidFill>
                  <a:srgbClr val="002060"/>
                </a:solidFill>
              </a:rPr>
              <a:t>minor</a:t>
            </a:r>
            <a:r>
              <a:rPr lang="fr-FR" sz="3200" b="1" u="sng" dirty="0" smtClean="0">
                <a:solidFill>
                  <a:srgbClr val="002060"/>
                </a:solidFill>
              </a:rPr>
              <a:t>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 smtClean="0"/>
              <a:t>but to be clearer in </a:t>
            </a:r>
            <a:r>
              <a:rPr lang="en-US" dirty="0"/>
              <a:t>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(3.1.8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-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44) </a:t>
            </a:r>
            <a:r>
              <a:rPr lang="en-US" altLang="fr-FR" dirty="0" smtClean="0">
                <a:solidFill>
                  <a:srgbClr val="FF0000"/>
                </a:solidFill>
                <a:latin typeface="+mj-lt"/>
              </a:rPr>
              <a:t>These records must be kept for at least three years, where the identity validation records must be kept at least as long as there are valid certificates based on such a validation.</a:t>
            </a:r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Should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be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more clarified in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Section 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5.5.2.</a:t>
            </a:r>
            <a:endParaRPr lang="en-US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28435855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741682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B </a:t>
            </a:r>
            <a:r>
              <a:rPr lang="fr-FR" sz="3200" b="1" u="sng" dirty="0">
                <a:solidFill>
                  <a:srgbClr val="002060"/>
                </a:solidFill>
              </a:rPr>
              <a:t>(</a:t>
            </a:r>
            <a:r>
              <a:rPr lang="fr-FR" sz="3200" b="1" u="sng" dirty="0" err="1">
                <a:solidFill>
                  <a:srgbClr val="002060"/>
                </a:solidFill>
              </a:rPr>
              <a:t>minor</a:t>
            </a:r>
            <a:r>
              <a:rPr lang="fr-FR" sz="3200" b="1" u="sng" dirty="0">
                <a:solidFill>
                  <a:srgbClr val="002060"/>
                </a:solidFill>
              </a:rPr>
              <a:t> change):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but in different section in CP/CPS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3.1.10 –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48)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The repository must be run at least on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a best-effort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basis, with an intended availability of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24x7.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Located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in Section 4.10.2. Should be 2.1</a:t>
            </a:r>
            <a:endParaRPr lang="fr-FR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4262" y="219060"/>
            <a:ext cx="8229600" cy="1066800"/>
          </a:xfrm>
        </p:spPr>
        <p:txBody>
          <a:bodyPr/>
          <a:lstStyle/>
          <a:p>
            <a:r>
              <a:rPr lang="en-US" altLang="fr-FR" dirty="0"/>
              <a:t>Overview</a:t>
            </a:r>
            <a:endParaRPr lang="en-US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51519" y="1669031"/>
            <a:ext cx="86409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3" indent="-457200">
              <a:lnSpc>
                <a:spcPct val="150000"/>
              </a:lnSpc>
              <a:buSzPct val="45000"/>
              <a:buFont typeface="Wingdings" panose="05000000000000000000" pitchFamily="2" charset="2"/>
              <a:buChar char="Ø"/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GB" sz="3200" dirty="0"/>
              <a:t>General </a:t>
            </a:r>
            <a:r>
              <a:rPr lang="en-GB" sz="3200" dirty="0" smtClean="0"/>
              <a:t>information</a:t>
            </a:r>
          </a:p>
          <a:p>
            <a:pPr marL="457200" lvl="3" indent="-457200">
              <a:lnSpc>
                <a:spcPct val="150000"/>
              </a:lnSpc>
              <a:buSzPct val="45000"/>
              <a:buFont typeface="Wingdings" panose="05000000000000000000" pitchFamily="2" charset="2"/>
              <a:buChar char="Ø"/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GB" sz="3200" dirty="0" smtClean="0"/>
              <a:t>Some statistics</a:t>
            </a:r>
            <a:endParaRPr lang="tr-TR" sz="3200" dirty="0"/>
          </a:p>
          <a:p>
            <a:pPr marL="457200" lvl="3" indent="-457200">
              <a:lnSpc>
                <a:spcPct val="150000"/>
              </a:lnSpc>
              <a:buSzPct val="45000"/>
              <a:buFont typeface="Wingdings" panose="05000000000000000000" pitchFamily="2" charset="2"/>
              <a:buChar char="Ø"/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tr-TR" sz="3200" dirty="0" smtClean="0"/>
              <a:t>Self-auditing </a:t>
            </a:r>
            <a:r>
              <a:rPr lang="fr-FR" sz="3200" dirty="0" smtClean="0"/>
              <a:t>report</a:t>
            </a:r>
            <a:endParaRPr lang="tr-TR" sz="3200" dirty="0"/>
          </a:p>
          <a:p>
            <a:pPr marL="457200" lvl="3" indent="-457200">
              <a:lnSpc>
                <a:spcPct val="150000"/>
              </a:lnSpc>
              <a:buSzPct val="45000"/>
              <a:buFont typeface="Wingdings" panose="05000000000000000000" pitchFamily="2" charset="2"/>
              <a:buChar char="Ø"/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IE" sz="3200" dirty="0"/>
              <a:t>Policy </a:t>
            </a:r>
            <a:r>
              <a:rPr lang="en-IE" sz="3200" dirty="0" smtClean="0"/>
              <a:t>Updates</a:t>
            </a:r>
          </a:p>
          <a:p>
            <a:pPr marL="457200" lvl="3" indent="-457200">
              <a:lnSpc>
                <a:spcPct val="150000"/>
              </a:lnSpc>
              <a:buSzPct val="45000"/>
              <a:buFont typeface="Wingdings" panose="05000000000000000000" pitchFamily="2" charset="2"/>
              <a:buChar char="Ø"/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IE" sz="3200" dirty="0" smtClean="0"/>
              <a:t>Robot certificates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828092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lang="fr-FR" sz="28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Issues </a:t>
            </a:r>
            <a:r>
              <a:rPr lang="fr-FR" sz="28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identified</a:t>
            </a:r>
            <a:r>
              <a:rPr lang="fr-FR" sz="28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by self-audit: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Not all downtimes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were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announced to the relying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parties.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Some CRLs were issued less than 7 days before the stated next update time in the latest-issued CRL. </a:t>
            </a:r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B050"/>
                </a:solidFill>
                <a:latin typeface="+mj-lt"/>
              </a:rPr>
              <a:t>Though </a:t>
            </a:r>
            <a:r>
              <a:rPr lang="en-US" dirty="0">
                <a:solidFill>
                  <a:srgbClr val="00B050"/>
                </a:solidFill>
                <a:latin typeface="+mj-lt"/>
              </a:rPr>
              <a:t>there was no expired CRLs</a:t>
            </a:r>
            <a:r>
              <a:rPr lang="en-US" dirty="0" smtClean="0">
                <a:solidFill>
                  <a:srgbClr val="00B050"/>
                </a:solidFill>
                <a:latin typeface="+mj-lt"/>
              </a:rPr>
              <a:t>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FF0000"/>
                </a:solidFill>
                <a:latin typeface="+mj-lt"/>
              </a:rPr>
              <a:t>Power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failures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 due to the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external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 raisons (Electric provider).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All e-mail communications between the CA or an RA and a subscriber must be signed with a certified key in order to have the value of a proof. All requests for any action must be signed. </a:t>
            </a:r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B050"/>
                </a:solidFill>
                <a:latin typeface="+mj-lt"/>
              </a:rPr>
              <a:t>Not all users know how to use the signed e-mail, so they prefer to come with there laptops directly to the RA/CA</a:t>
            </a:r>
            <a:r>
              <a:rPr lang="en-GB" dirty="0" smtClean="0">
                <a:solidFill>
                  <a:srgbClr val="00B050"/>
                </a:solidFill>
                <a:latin typeface="+mj-lt"/>
              </a:rPr>
              <a:t>.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15684261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en-IE" b="1" dirty="0" smtClean="0"/>
              <a:t>Policy </a:t>
            </a:r>
            <a:r>
              <a:rPr lang="en-IE" b="1" dirty="0"/>
              <a:t>Updates</a:t>
            </a:r>
            <a:endParaRPr lang="fr-FR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9512" y="1020186"/>
            <a:ext cx="8229600" cy="824638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 smtClean="0">
                <a:solidFill>
                  <a:srgbClr val="002060"/>
                </a:solidFill>
              </a:rPr>
              <a:t>Address and phone changes</a:t>
            </a:r>
            <a:endParaRPr lang="en-GB" sz="2800" dirty="0">
              <a:solidFill>
                <a:srgbClr val="002060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10528" y="1838431"/>
            <a:ext cx="8681951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CNRST (</a:t>
            </a:r>
            <a:r>
              <a:rPr lang="en-GB" sz="2400" dirty="0"/>
              <a:t>hosting </a:t>
            </a:r>
            <a:r>
              <a:rPr lang="en-GB" sz="2400" dirty="0" smtClean="0"/>
              <a:t>CA)</a:t>
            </a:r>
            <a:r>
              <a:rPr lang="en-US" sz="2400" dirty="0" smtClean="0"/>
              <a:t> </a:t>
            </a:r>
            <a:r>
              <a:rPr lang="en-US" sz="2400" dirty="0"/>
              <a:t>has moved to a new </a:t>
            </a:r>
            <a:r>
              <a:rPr lang="en-US" sz="2400" dirty="0" smtClean="0"/>
              <a:t>location</a:t>
            </a:r>
            <a:endParaRPr lang="en-GB" sz="2400" dirty="0"/>
          </a:p>
          <a:p>
            <a:r>
              <a:rPr lang="en-GB" sz="2400" dirty="0" smtClean="0"/>
              <a:t>CNRST Address , the Manager CA Address </a:t>
            </a:r>
            <a:r>
              <a:rPr lang="en-GB" sz="2400" dirty="0"/>
              <a:t>, Phone and Fax </a:t>
            </a:r>
            <a:r>
              <a:rPr lang="en-GB" sz="2400" dirty="0" smtClean="0"/>
              <a:t> have changed:</a:t>
            </a:r>
          </a:p>
          <a:p>
            <a:pPr lvl="1"/>
            <a:r>
              <a:rPr lang="en-GB" sz="2200" dirty="0" smtClean="0"/>
              <a:t>They are updated in the version 1.3.0 (</a:t>
            </a:r>
            <a:r>
              <a:rPr lang="en-GB" sz="2200" dirty="0" smtClean="0">
                <a:solidFill>
                  <a:srgbClr val="FF0000"/>
                </a:solidFill>
              </a:rPr>
              <a:t>Red </a:t>
            </a:r>
            <a:r>
              <a:rPr lang="en-GB" sz="2200" dirty="0" err="1" smtClean="0">
                <a:solidFill>
                  <a:srgbClr val="FF0000"/>
                </a:solidFill>
              </a:rPr>
              <a:t>color</a:t>
            </a:r>
            <a:r>
              <a:rPr lang="en-GB" sz="2200" dirty="0" smtClean="0"/>
              <a:t>)</a:t>
            </a:r>
          </a:p>
          <a:p>
            <a:r>
              <a:rPr lang="en-GB" sz="2400" dirty="0" smtClean="0"/>
              <a:t>No change in Email, web, and technical requirements.</a:t>
            </a:r>
          </a:p>
          <a:p>
            <a:pPr lvl="1"/>
            <a:r>
              <a:rPr lang="en-GB" sz="2200" dirty="0" smtClean="0"/>
              <a:t>Is it possible to change the URL of </a:t>
            </a:r>
            <a:r>
              <a:rPr lang="en-GB" sz="2200" dirty="0" smtClean="0"/>
              <a:t>online-RA</a:t>
            </a:r>
            <a:r>
              <a:rPr lang="en-GB" sz="2200" dirty="0" smtClean="0"/>
              <a:t>? the old one still valid but it’s just a link redirection to the real machine.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xmlns="" val="35223507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en-IE" b="1" dirty="0" smtClean="0"/>
              <a:t>Policy </a:t>
            </a:r>
            <a:r>
              <a:rPr lang="en-IE" b="1" dirty="0"/>
              <a:t>Updates</a:t>
            </a:r>
            <a:endParaRPr lang="fr-FR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9512" y="1020186"/>
            <a:ext cx="8229600" cy="824638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 smtClean="0">
                <a:solidFill>
                  <a:srgbClr val="002060"/>
                </a:solidFill>
              </a:rPr>
              <a:t>Physical </a:t>
            </a:r>
            <a:r>
              <a:rPr lang="en-GB" sz="2800" dirty="0">
                <a:solidFill>
                  <a:srgbClr val="002060"/>
                </a:solidFill>
              </a:rPr>
              <a:t>Security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10528" y="1838431"/>
            <a:ext cx="8753960" cy="870489"/>
          </a:xfrm>
        </p:spPr>
        <p:txBody>
          <a:bodyPr>
            <a:normAutofit/>
          </a:bodyPr>
          <a:lstStyle/>
          <a:p>
            <a:r>
              <a:rPr lang="en-GB" sz="2400" dirty="0"/>
              <a:t>Physical security meets Classic AP and CP/CPS </a:t>
            </a:r>
            <a:r>
              <a:rPr lang="en-GB" sz="2400" dirty="0" smtClean="0"/>
              <a:t>requirements</a:t>
            </a:r>
          </a:p>
          <a:p>
            <a:pPr lvl="1"/>
            <a:r>
              <a:rPr lang="en-GB" sz="2200" dirty="0" smtClean="0"/>
              <a:t>No changes in CP/CPS </a:t>
            </a:r>
            <a:endParaRPr lang="en-GB" sz="2200" dirty="0"/>
          </a:p>
        </p:txBody>
      </p:sp>
      <p:pic>
        <p:nvPicPr>
          <p:cNvPr id="1027" name="Picture 3" descr="H:\Grid\MaGrid CA\Update_14_05_2014\photo\filtred\Detect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5554" y="2492896"/>
            <a:ext cx="3593873" cy="257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:\Grid\MaGrid CA\Update_14_05_2014\photo\filtred\Condit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68960"/>
            <a:ext cx="2924727" cy="275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Grid\MaGrid CA\Update_14_05_2014\photo\filtred\Acces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672" y="2696897"/>
            <a:ext cx="3359859" cy="322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:\Grid\MaGrid CA\Update_14_05_2014\photo\filtred\Cli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8219" y="4693576"/>
            <a:ext cx="3881586" cy="177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33188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en-IE" b="1" dirty="0" smtClean="0"/>
              <a:t>Policy </a:t>
            </a:r>
            <a:r>
              <a:rPr lang="en-IE" b="1" dirty="0"/>
              <a:t>Updates</a:t>
            </a:r>
            <a:endParaRPr lang="fr-FR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9512" y="1020186"/>
            <a:ext cx="8229600" cy="824638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 smtClean="0">
                <a:solidFill>
                  <a:srgbClr val="002060"/>
                </a:solidFill>
              </a:rPr>
              <a:t>Physical </a:t>
            </a:r>
            <a:r>
              <a:rPr lang="en-GB" sz="2800" dirty="0">
                <a:solidFill>
                  <a:srgbClr val="002060"/>
                </a:solidFill>
              </a:rPr>
              <a:t>Security</a:t>
            </a:r>
          </a:p>
        </p:txBody>
      </p:sp>
      <p:pic>
        <p:nvPicPr>
          <p:cNvPr id="16" name="Picture 5" descr="H:\Grid\MaGrid CA\Update_14_05_2014\photo\filtred\Acces-C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901" y="1844824"/>
            <a:ext cx="2508415" cy="302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:\Grid\MaGrid CA\Update_14_05_2014\photo\filtred\AAr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2561" y="3355309"/>
            <a:ext cx="1906835" cy="180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H:\Grid\MaGrid CA\Update_14_05_2014\photo\filtred\Archiv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9932" y="1775250"/>
            <a:ext cx="2403382" cy="187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Grid\MaGrid CA\Update_14_05_2014\photo\filtred\Saf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7439" y="3814746"/>
            <a:ext cx="2019605" cy="224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Grid\MaGrid CA\Update_14_05_2014\photo\filtred\USB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79208"/>
            <a:ext cx="2377233" cy="167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:\Grid\MaGrid CA\Update_14_05_2014\photo\filtred\CA_machin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7140" y="3800205"/>
            <a:ext cx="1934889" cy="209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23901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>
            <a:normAutofit/>
          </a:bodyPr>
          <a:lstStyle/>
          <a:p>
            <a:pPr lvl="3" algn="l" rtl="0">
              <a:lnSpc>
                <a:spcPct val="150000"/>
              </a:lnSpc>
              <a:spcBef>
                <a:spcPct val="0"/>
              </a:spcBef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IE" sz="40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Robot certificates</a:t>
            </a:r>
            <a:endParaRPr lang="en-GB" sz="4000" b="1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32403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E" sz="2400" dirty="0"/>
              <a:t>Would like to introduce these </a:t>
            </a:r>
            <a:r>
              <a:rPr lang="en-IE" sz="2400" dirty="0" smtClean="0"/>
              <a:t>for </a:t>
            </a:r>
            <a:r>
              <a:rPr lang="en-IE" sz="2400" dirty="0"/>
              <a:t>grid </a:t>
            </a:r>
            <a:r>
              <a:rPr lang="en-IE" sz="2400" dirty="0" smtClean="0"/>
              <a:t>purposes “Grid portals , Science Gateways …”</a:t>
            </a:r>
          </a:p>
          <a:p>
            <a:pPr>
              <a:lnSpc>
                <a:spcPct val="150000"/>
              </a:lnSpc>
            </a:pPr>
            <a:r>
              <a:rPr lang="en-IE" sz="2400" dirty="0"/>
              <a:t>Will follow “Guidelines on IGTF Approved Robots</a:t>
            </a:r>
            <a:r>
              <a:rPr lang="en-IE" dirty="0"/>
              <a:t>” </a:t>
            </a:r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xmlns="" val="2897189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>
            <a:normAutofit/>
          </a:bodyPr>
          <a:lstStyle/>
          <a:p>
            <a:pPr lvl="3" algn="l" rtl="0">
              <a:lnSpc>
                <a:spcPct val="150000"/>
              </a:lnSpc>
              <a:spcBef>
                <a:spcPct val="0"/>
              </a:spcBef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IE" sz="40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Robot certificate </a:t>
            </a:r>
            <a:r>
              <a:rPr lang="en-IE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policy text</a:t>
            </a:r>
            <a:endParaRPr lang="en-GB" sz="4000" b="1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51519" y="1196752"/>
            <a:ext cx="8460163" cy="4680519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3.2.3 Authentication </a:t>
            </a:r>
            <a:r>
              <a:rPr lang="en-US" b="1" dirty="0"/>
              <a:t>of individual identity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en-IE" sz="2400" dirty="0"/>
          </a:p>
          <a:p>
            <a:pPr marL="514350" indent="-514350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sz="2400" dirty="0"/>
              <a:t>The certificate must be requested from the </a:t>
            </a:r>
            <a:r>
              <a:rPr lang="en-IE" sz="2400" dirty="0" err="1" smtClean="0"/>
              <a:t>MaGrid</a:t>
            </a:r>
            <a:r>
              <a:rPr lang="en-IE" sz="2400" dirty="0" smtClean="0"/>
              <a:t> </a:t>
            </a:r>
            <a:r>
              <a:rPr lang="en-IE" sz="2400" dirty="0"/>
              <a:t>RA in person, or be authenticated with a valid personal </a:t>
            </a:r>
            <a:r>
              <a:rPr lang="en-IE" sz="2400" dirty="0" err="1" smtClean="0"/>
              <a:t>MaGrid</a:t>
            </a:r>
            <a:r>
              <a:rPr lang="en-IE" sz="2400" dirty="0" smtClean="0"/>
              <a:t> </a:t>
            </a:r>
            <a:r>
              <a:rPr lang="en-IE" sz="2400" dirty="0"/>
              <a:t>CA certificate;</a:t>
            </a:r>
          </a:p>
          <a:p>
            <a:pPr marL="514350" indent="-514350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sz="2400" dirty="0"/>
              <a:t>The certificate request must be preceded by a secure </a:t>
            </a:r>
            <a:r>
              <a:rPr lang="en-IE" sz="2400" dirty="0" smtClean="0"/>
              <a:t>online </a:t>
            </a:r>
            <a:r>
              <a:rPr lang="en-IE" sz="2400" dirty="0"/>
              <a:t>submission to the </a:t>
            </a:r>
            <a:r>
              <a:rPr lang="en-IE" sz="2400" dirty="0" err="1" smtClean="0"/>
              <a:t>MaGrid</a:t>
            </a:r>
            <a:r>
              <a:rPr lang="en-IE" sz="2400" dirty="0" smtClean="0"/>
              <a:t> </a:t>
            </a:r>
            <a:r>
              <a:rPr lang="en-IE" sz="2400" dirty="0"/>
              <a:t>CA Public Server;</a:t>
            </a:r>
          </a:p>
          <a:p>
            <a:pPr marL="514350" indent="-514350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sz="2400" dirty="0"/>
              <a:t>The identity of the Robot certificate owner must be authenticated as for a personal certificate; </a:t>
            </a:r>
          </a:p>
          <a:p>
            <a:pPr marL="514350" indent="-514350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sz="2400" dirty="0"/>
              <a:t>The RA must retain a record to allow a Robot certificate to be traced to its owner.</a:t>
            </a:r>
          </a:p>
          <a:p>
            <a:pPr lvl="1"/>
            <a:endParaRPr lang="en-IE" sz="2000" dirty="0"/>
          </a:p>
          <a:p>
            <a:pPr marL="411480" lvl="1" indent="0">
              <a:buNone/>
            </a:pPr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xmlns="" val="42358827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>
            <a:normAutofit/>
          </a:bodyPr>
          <a:lstStyle/>
          <a:p>
            <a:pPr lvl="3" algn="l" rtl="0">
              <a:lnSpc>
                <a:spcPct val="150000"/>
              </a:lnSpc>
              <a:spcBef>
                <a:spcPct val="0"/>
              </a:spcBef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IE" sz="40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Robot certificate </a:t>
            </a:r>
            <a:r>
              <a:rPr lang="en-IE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DN</a:t>
            </a:r>
            <a:endParaRPr lang="en-GB" sz="4000" b="1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51519" y="1196753"/>
            <a:ext cx="8460163" cy="4104456"/>
          </a:xfrm>
        </p:spPr>
        <p:txBody>
          <a:bodyPr>
            <a:normAutofit/>
          </a:bodyPr>
          <a:lstStyle/>
          <a:p>
            <a:pPr lvl="0"/>
            <a:r>
              <a:rPr lang="en-GB" sz="2400" b="1" dirty="0" smtClean="0">
                <a:solidFill>
                  <a:srgbClr val="002060"/>
                </a:solidFill>
              </a:rPr>
              <a:t>Illustration </a:t>
            </a:r>
            <a:r>
              <a:rPr lang="en-GB" sz="2400" b="1" dirty="0">
                <a:solidFill>
                  <a:srgbClr val="002060"/>
                </a:solidFill>
              </a:rPr>
              <a:t>of a full subject distinguished name for a robot:</a:t>
            </a:r>
            <a:endParaRPr lang="fr-FR" sz="2400" dirty="0">
              <a:solidFill>
                <a:srgbClr val="002060"/>
              </a:solidFill>
            </a:endParaRPr>
          </a:p>
          <a:p>
            <a:pPr lvl="1"/>
            <a:r>
              <a:rPr lang="en-GB" sz="2200" b="1" dirty="0">
                <a:solidFill>
                  <a:schemeClr val="accent3">
                    <a:lumMod val="75000"/>
                  </a:schemeClr>
                </a:solidFill>
              </a:rPr>
              <a:t>C=MA, </a:t>
            </a:r>
            <a:endParaRPr lang="en-GB" sz="2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GB" sz="2200" b="1" dirty="0" smtClean="0">
                <a:solidFill>
                  <a:schemeClr val="accent3">
                    <a:lumMod val="75000"/>
                  </a:schemeClr>
                </a:solidFill>
              </a:rPr>
              <a:t>O=</a:t>
            </a:r>
            <a:r>
              <a:rPr lang="en-GB" sz="2200" b="1" dirty="0" err="1" smtClean="0">
                <a:solidFill>
                  <a:schemeClr val="accent3">
                    <a:lumMod val="75000"/>
                  </a:schemeClr>
                </a:solidFill>
              </a:rPr>
              <a:t>MaGrid</a:t>
            </a:r>
            <a:r>
              <a:rPr lang="en-GB" sz="2200" b="1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endParaRPr lang="en-GB" sz="2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GB" sz="2200" b="1" dirty="0" smtClean="0">
                <a:solidFill>
                  <a:schemeClr val="accent3">
                    <a:lumMod val="75000"/>
                  </a:schemeClr>
                </a:solidFill>
              </a:rPr>
              <a:t>OU=CNRST</a:t>
            </a:r>
            <a:r>
              <a:rPr lang="en-GB" sz="2200" b="1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endParaRPr lang="en-GB" sz="2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GB" sz="2200" b="1" dirty="0" smtClean="0">
                <a:solidFill>
                  <a:schemeClr val="accent3">
                    <a:lumMod val="75000"/>
                  </a:schemeClr>
                </a:solidFill>
              </a:rPr>
              <a:t>CN=</a:t>
            </a:r>
            <a:r>
              <a:rPr lang="en-GB" sz="2400" dirty="0">
                <a:solidFill>
                  <a:srgbClr val="008000"/>
                </a:solidFill>
              </a:rPr>
              <a:t>Robot</a:t>
            </a:r>
            <a:r>
              <a:rPr lang="en-GB" sz="2200" b="1" dirty="0"/>
              <a:t> </a:t>
            </a:r>
            <a:r>
              <a:rPr lang="en-GB" sz="2200" b="1" dirty="0">
                <a:solidFill>
                  <a:srgbClr val="FF0000"/>
                </a:solidFill>
              </a:rPr>
              <a:t>:</a:t>
            </a:r>
            <a:r>
              <a:rPr lang="en-GB" sz="2200" b="1" dirty="0"/>
              <a:t> </a:t>
            </a:r>
            <a:r>
              <a:rPr lang="en-GB" sz="2400" dirty="0">
                <a:solidFill>
                  <a:srgbClr val="008000"/>
                </a:solidFill>
              </a:rPr>
              <a:t>&lt;Robot purpose&gt; </a:t>
            </a:r>
            <a:r>
              <a:rPr lang="en-GB" sz="2200" b="1" dirty="0" smtClean="0">
                <a:solidFill>
                  <a:srgbClr val="FF0000"/>
                </a:solidFill>
              </a:rPr>
              <a:t>-</a:t>
            </a:r>
            <a:r>
              <a:rPr lang="en-GB" sz="2200" b="1" dirty="0" smtClean="0"/>
              <a:t> </a:t>
            </a:r>
            <a:r>
              <a:rPr lang="en-GB" sz="2400" dirty="0">
                <a:solidFill>
                  <a:srgbClr val="008000"/>
                </a:solidFill>
              </a:rPr>
              <a:t>&lt;owner&gt;</a:t>
            </a:r>
            <a:endParaRPr lang="en-IE" sz="2400" dirty="0">
              <a:solidFill>
                <a:srgbClr val="008000"/>
              </a:solidFill>
            </a:endParaRPr>
          </a:p>
          <a:p>
            <a:r>
              <a:rPr lang="en-IE" sz="2400" dirty="0">
                <a:solidFill>
                  <a:srgbClr val="008000"/>
                </a:solidFill>
              </a:rPr>
              <a:t>Robot </a:t>
            </a:r>
            <a:r>
              <a:rPr lang="en-GB" sz="2400" dirty="0">
                <a:solidFill>
                  <a:srgbClr val="008000"/>
                </a:solidFill>
              </a:rPr>
              <a:t>purpose </a:t>
            </a:r>
            <a:r>
              <a:rPr lang="en-IE" sz="2400" dirty="0" smtClean="0"/>
              <a:t>expresses </a:t>
            </a:r>
            <a:r>
              <a:rPr lang="en-IE" sz="2400" dirty="0"/>
              <a:t>some intended purpose, e.g. </a:t>
            </a:r>
            <a:r>
              <a:rPr lang="en-IE" sz="2400" dirty="0" smtClean="0"/>
              <a:t>“</a:t>
            </a:r>
            <a:r>
              <a:rPr lang="en-GB" sz="2400" b="1" dirty="0" err="1"/>
              <a:t>MaGrid</a:t>
            </a:r>
            <a:r>
              <a:rPr lang="en-GB" sz="2400" b="1" dirty="0"/>
              <a:t> Science Gateway </a:t>
            </a:r>
            <a:r>
              <a:rPr lang="en-IE" sz="2400" dirty="0" smtClean="0"/>
              <a:t>”</a:t>
            </a:r>
            <a:endParaRPr lang="en-IE" sz="2400" dirty="0"/>
          </a:p>
          <a:p>
            <a:r>
              <a:rPr lang="en-IE" sz="2400" dirty="0">
                <a:solidFill>
                  <a:srgbClr val="008000"/>
                </a:solidFill>
              </a:rPr>
              <a:t>Owner</a:t>
            </a:r>
            <a:r>
              <a:rPr lang="en-IE" sz="2400" dirty="0"/>
              <a:t> is </a:t>
            </a:r>
            <a:r>
              <a:rPr lang="en-IE" sz="2400" dirty="0" smtClean="0"/>
              <a:t>natural </a:t>
            </a:r>
            <a:r>
              <a:rPr lang="en-IE" sz="2400" dirty="0"/>
              <a:t>person responsible for robot, e.g. </a:t>
            </a:r>
            <a:r>
              <a:rPr lang="en-IE" sz="2400" dirty="0" smtClean="0"/>
              <a:t>“</a:t>
            </a:r>
            <a:r>
              <a:rPr lang="en-GB" sz="2400" b="1" dirty="0"/>
              <a:t>Nabil </a:t>
            </a:r>
            <a:r>
              <a:rPr lang="en-GB" sz="2400" b="1" dirty="0" err="1"/>
              <a:t>Talhaoui</a:t>
            </a:r>
            <a:r>
              <a:rPr lang="en-IE" sz="2400" dirty="0" smtClean="0"/>
              <a:t>”</a:t>
            </a:r>
            <a:endParaRPr lang="en-IE" sz="2000" dirty="0"/>
          </a:p>
          <a:p>
            <a:pPr marL="411480" lvl="1" indent="0">
              <a:buNone/>
            </a:pPr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xmlns="" val="20137544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>
            <a:normAutofit/>
          </a:bodyPr>
          <a:lstStyle/>
          <a:p>
            <a:pPr lvl="3" algn="l" rtl="0">
              <a:lnSpc>
                <a:spcPct val="150000"/>
              </a:lnSpc>
              <a:spcBef>
                <a:spcPct val="0"/>
              </a:spcBef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IE" sz="40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Robot certificate </a:t>
            </a:r>
            <a:r>
              <a:rPr lang="en-IE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DN</a:t>
            </a:r>
            <a:endParaRPr lang="en-GB" sz="4000" b="1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16398825"/>
              </p:ext>
            </p:extLst>
          </p:nvPr>
        </p:nvGraphicFramePr>
        <p:xfrm>
          <a:off x="385191" y="1412776"/>
          <a:ext cx="8326491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7562"/>
                <a:gridCol w="58389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Extension</a:t>
                      </a:r>
                      <a:endParaRPr lang="en-GB" noProof="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Attribute</a:t>
                      </a:r>
                      <a:endParaRPr lang="en-GB" noProof="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Basic Constraints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critical, ca: false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Subject Key Identifier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hash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Authority Key Identifier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err="1" smtClean="0">
                          <a:effectLst/>
                        </a:rPr>
                        <a:t>keyid</a:t>
                      </a:r>
                      <a:r>
                        <a:rPr lang="en-GB" sz="1500" noProof="0" dirty="0" smtClean="0">
                          <a:effectLst/>
                        </a:rPr>
                        <a:t>, </a:t>
                      </a:r>
                      <a:r>
                        <a:rPr lang="en-GB" sz="1500" noProof="0" dirty="0" err="1" smtClean="0">
                          <a:effectLst/>
                        </a:rPr>
                        <a:t>DirName</a:t>
                      </a:r>
                      <a:r>
                        <a:rPr lang="en-GB" sz="1500" noProof="0" dirty="0" smtClean="0">
                          <a:effectLst/>
                        </a:rPr>
                        <a:t>, serial 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Key Usage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critical, </a:t>
                      </a:r>
                      <a:r>
                        <a:rPr lang="en-GB" sz="1500" noProof="0" dirty="0" err="1" smtClean="0">
                          <a:effectLst/>
                        </a:rPr>
                        <a:t>digitalSignature</a:t>
                      </a:r>
                      <a:r>
                        <a:rPr lang="en-GB" sz="1500" noProof="0" dirty="0" smtClean="0">
                          <a:effectLst/>
                        </a:rPr>
                        <a:t>, </a:t>
                      </a:r>
                      <a:r>
                        <a:rPr lang="en-GB" sz="1500" noProof="0" dirty="0" err="1" smtClean="0">
                          <a:effectLst/>
                        </a:rPr>
                        <a:t>KeyEncipherment</a:t>
                      </a:r>
                      <a:r>
                        <a:rPr lang="en-GB" sz="1500" noProof="0" dirty="0" smtClean="0">
                          <a:effectLst/>
                        </a:rPr>
                        <a:t>,  </a:t>
                      </a:r>
                      <a:r>
                        <a:rPr lang="en-GB" sz="1500" noProof="0" dirty="0" err="1" smtClean="0">
                          <a:effectLst/>
                        </a:rPr>
                        <a:t>dataEncipherment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Extended Key Usage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err="1" smtClean="0">
                          <a:effectLst/>
                        </a:rPr>
                        <a:t>serverAuth</a:t>
                      </a:r>
                      <a:r>
                        <a:rPr lang="en-GB" sz="1500" noProof="0" dirty="0" smtClean="0">
                          <a:effectLst/>
                        </a:rPr>
                        <a:t>, </a:t>
                      </a:r>
                      <a:r>
                        <a:rPr lang="en-GB" sz="1500" noProof="0" dirty="0" err="1" smtClean="0">
                          <a:effectLst/>
                        </a:rPr>
                        <a:t>clientAuth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Netscape Comment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STRING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CRL Distribution Points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URI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Certificate Policies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OID *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Subject alternative name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 dirty="0" smtClean="0">
                          <a:effectLst/>
                        </a:rPr>
                        <a:t>Subscriber’s E-mail address</a:t>
                      </a:r>
                      <a:endParaRPr lang="en-GB" sz="1500" noProof="0" dirty="0">
                        <a:effectLst/>
                        <a:latin typeface="Century Gothic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346682" y="5301208"/>
            <a:ext cx="8687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* OID 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CP/CPS  :  1.3.6.1.4.1.26529.10.1.3.0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IGTF Classic Authentication </a:t>
            </a:r>
            <a:r>
              <a:rPr lang="en-US" dirty="0" smtClean="0"/>
              <a:t>Profile : </a:t>
            </a:r>
            <a:r>
              <a:rPr lang="en-US" dirty="0"/>
              <a:t>1.2.840.113612.5.2.2.1</a:t>
            </a:r>
            <a:r>
              <a:rPr lang="en-US" dirty="0" smtClean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Robots  : 1.2.840.113612.5.2.3.3.1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34164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28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>
            <a:normAutofit/>
          </a:bodyPr>
          <a:lstStyle/>
          <a:p>
            <a:pPr lvl="3" algn="l" rtl="0">
              <a:lnSpc>
                <a:spcPct val="150000"/>
              </a:lnSpc>
              <a:spcBef>
                <a:spcPct val="0"/>
              </a:spcBef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en-IE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Conclusion</a:t>
            </a:r>
            <a:endParaRPr lang="en-GB" sz="4000" b="1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07505" y="1412776"/>
            <a:ext cx="8712968" cy="403244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GB" sz="2400" dirty="0" smtClean="0"/>
              <a:t>CP/CPS needs to be approved</a:t>
            </a:r>
          </a:p>
          <a:p>
            <a:pPr lvl="1">
              <a:lnSpc>
                <a:spcPct val="150000"/>
              </a:lnSpc>
            </a:pPr>
            <a:r>
              <a:rPr lang="en-GB" sz="2400" dirty="0" smtClean="0"/>
              <a:t>All corrections/clarifications have been done in CP/CPS (Version 1.3.0).</a:t>
            </a:r>
          </a:p>
          <a:p>
            <a:pPr lvl="1">
              <a:lnSpc>
                <a:spcPct val="150000"/>
              </a:lnSpc>
            </a:pPr>
            <a:r>
              <a:rPr lang="en-GB" sz="2400" dirty="0" smtClean="0"/>
              <a:t>The highlighted version has been published :</a:t>
            </a:r>
          </a:p>
          <a:p>
            <a:pPr lvl="2">
              <a:lnSpc>
                <a:spcPct val="150000"/>
              </a:lnSpc>
            </a:pPr>
            <a:r>
              <a:rPr lang="en-GB" sz="2000" dirty="0" smtClean="0">
                <a:solidFill>
                  <a:srgbClr val="FF0000"/>
                </a:solidFill>
              </a:rPr>
              <a:t>(Changes due to self audit in red)</a:t>
            </a:r>
          </a:p>
          <a:p>
            <a:pPr lvl="2">
              <a:lnSpc>
                <a:spcPct val="150000"/>
              </a:lnSpc>
            </a:pPr>
            <a:r>
              <a:rPr lang="en-GB" sz="2000" dirty="0" smtClean="0">
                <a:solidFill>
                  <a:srgbClr val="00B050"/>
                </a:solidFill>
              </a:rPr>
              <a:t>(Changes due to the introduction of robot certificate in green)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Next steps:</a:t>
            </a:r>
          </a:p>
          <a:p>
            <a:pPr lvl="1">
              <a:lnSpc>
                <a:spcPct val="150000"/>
              </a:lnSpc>
            </a:pPr>
            <a:r>
              <a:rPr lang="en-GB" sz="2400" dirty="0" smtClean="0"/>
              <a:t>Upgrading the online RA from </a:t>
            </a:r>
            <a:r>
              <a:rPr lang="en-GB" sz="2400" dirty="0" err="1" smtClean="0"/>
              <a:t>OpenCA</a:t>
            </a:r>
            <a:r>
              <a:rPr lang="en-GB" sz="2400" dirty="0" smtClean="0"/>
              <a:t> 0.9.3 to </a:t>
            </a:r>
            <a:r>
              <a:rPr lang="en-GB" sz="2400" dirty="0" err="1" smtClean="0"/>
              <a:t>OpenCA</a:t>
            </a:r>
            <a:r>
              <a:rPr lang="en-GB" sz="2400" dirty="0" smtClean="0"/>
              <a:t> version 1.1.1</a:t>
            </a:r>
          </a:p>
          <a:p>
            <a:pPr lvl="1">
              <a:lnSpc>
                <a:spcPct val="150000"/>
              </a:lnSpc>
            </a:pPr>
            <a:r>
              <a:rPr lang="en-GB" sz="2400" dirty="0" smtClean="0"/>
              <a:t>Implementation of the approved changes in the technical materials</a:t>
            </a:r>
          </a:p>
          <a:p>
            <a:pPr lvl="1">
              <a:lnSpc>
                <a:spcPct val="150000"/>
              </a:lnSpc>
            </a:pPr>
            <a:r>
              <a:rPr lang="en-GB" sz="2400" dirty="0" smtClean="0"/>
              <a:t>Update the user manual in </a:t>
            </a:r>
            <a:r>
              <a:rPr lang="en-GB" sz="2400" dirty="0" err="1" smtClean="0"/>
              <a:t>MaGrid</a:t>
            </a:r>
            <a:r>
              <a:rPr lang="en-GB" sz="2400" dirty="0" smtClean="0"/>
              <a:t> Wiki page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218631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29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66551" y="1916832"/>
            <a:ext cx="7416825" cy="2507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6600" b="1" dirty="0" err="1" smtClean="0">
                <a:solidFill>
                  <a:srgbClr val="002060"/>
                </a:solidFill>
              </a:rPr>
              <a:t>Thank</a:t>
            </a:r>
            <a:r>
              <a:rPr lang="fr-FR" sz="6600" b="1" dirty="0" smtClean="0">
                <a:solidFill>
                  <a:srgbClr val="002060"/>
                </a:solidFill>
              </a:rPr>
              <a:t> </a:t>
            </a:r>
            <a:r>
              <a:rPr lang="fr-FR" sz="6600" b="1" dirty="0" err="1" smtClean="0">
                <a:solidFill>
                  <a:srgbClr val="002060"/>
                </a:solidFill>
              </a:rPr>
              <a:t>you</a:t>
            </a:r>
            <a:endParaRPr lang="fr-FR" sz="6600" b="1" dirty="0" smtClean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fr-FR" sz="4400" b="1" dirty="0" err="1"/>
              <a:t>Any</a:t>
            </a:r>
            <a:r>
              <a:rPr lang="fr-FR" sz="4400" b="1" dirty="0"/>
              <a:t> questions?</a:t>
            </a:r>
            <a:endParaRPr lang="fr-FR" sz="4400" b="1" dirty="0">
              <a:solidFill>
                <a:srgbClr val="00B05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008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3E00F-FA85-484F-A9B9-B43055EB93A8}" type="slidenum">
              <a:rPr lang="fr-FR"/>
              <a:pPr/>
              <a:t>3</a:t>
            </a:fld>
            <a:endParaRPr lang="fr-FR" dirty="0"/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467544" y="1268760"/>
            <a:ext cx="8424936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GB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Established by CNRST in October, 2006 and accredited in September 2007.</a:t>
            </a:r>
          </a:p>
          <a:p>
            <a:pPr algn="l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GB" sz="2000" dirty="0">
                <a:solidFill>
                  <a:srgbClr val="002060"/>
                </a:solidFill>
                <a:latin typeface="+mj-lt"/>
              </a:rPr>
              <a:t> Single CA in the Moroccan academic field (No subordinate certification authorities).</a:t>
            </a:r>
          </a:p>
          <a:p>
            <a:pPr algn="l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GB" sz="2000" dirty="0">
                <a:solidFill>
                  <a:srgbClr val="002060"/>
                </a:solidFill>
                <a:latin typeface="+mj-lt"/>
              </a:rPr>
              <a:t> It provides X509 certificates for academic research and educational activities in </a:t>
            </a:r>
            <a:r>
              <a:rPr lang="en-GB" sz="2000" dirty="0" smtClean="0">
                <a:solidFill>
                  <a:srgbClr val="002060"/>
                </a:solidFill>
                <a:latin typeface="+mj-lt"/>
              </a:rPr>
              <a:t>Morocco (essentially for e-science and grid).</a:t>
            </a:r>
            <a:endParaRPr lang="en-GB" sz="2000" dirty="0">
              <a:solidFill>
                <a:srgbClr val="002060"/>
              </a:solidFill>
              <a:latin typeface="+mj-lt"/>
            </a:endParaRPr>
          </a:p>
          <a:p>
            <a:pPr algn="l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GB" sz="2000" dirty="0">
                <a:solidFill>
                  <a:srgbClr val="002060"/>
                </a:solidFill>
                <a:latin typeface="+mj-lt"/>
              </a:rPr>
              <a:t> Managed by CNRST-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MaGrid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team.</a:t>
            </a:r>
          </a:p>
          <a:p>
            <a:pPr algn="l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GB" sz="2000" dirty="0">
                <a:solidFill>
                  <a:srgbClr val="002060"/>
                </a:solidFill>
                <a:latin typeface="+mj-lt"/>
              </a:rPr>
              <a:t> CP/CPS Document follows RFC 3647.</a:t>
            </a:r>
          </a:p>
          <a:p>
            <a:pPr algn="l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+mj-lt"/>
              </a:rPr>
              <a:t>Web site: http://www.magrid.ma/ca.</a:t>
            </a:r>
          </a:p>
          <a:p>
            <a:pPr algn="l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US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Current OID for CP/CPS: </a:t>
            </a:r>
            <a:r>
              <a:rPr lang="en-US" sz="2000" dirty="0">
                <a:solidFill>
                  <a:srgbClr val="002060"/>
                </a:solidFill>
                <a:latin typeface="+mj-lt"/>
              </a:rPr>
              <a:t>1.3.6.1.4.1.26529.10.1.2.0</a:t>
            </a:r>
            <a:r>
              <a:rPr lang="fr-FR" sz="2000" dirty="0">
                <a:solidFill>
                  <a:srgbClr val="002060"/>
                </a:solidFill>
                <a:latin typeface="+mj-lt"/>
              </a:rPr>
              <a:t> </a:t>
            </a:r>
            <a:endParaRPr lang="en-GB" sz="2000" dirty="0">
              <a:solidFill>
                <a:srgbClr val="002060"/>
              </a:solidFill>
              <a:latin typeface="+mj-lt"/>
            </a:endParaRPr>
          </a:p>
          <a:p>
            <a:pPr algn="l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q"/>
            </a:pPr>
            <a:r>
              <a:rPr lang="en-GB" sz="2000" dirty="0">
                <a:solidFill>
                  <a:srgbClr val="002060"/>
                </a:solidFill>
                <a:latin typeface="+mj-lt"/>
              </a:rPr>
              <a:t> Current version: 2.0</a:t>
            </a:r>
            <a:endParaRPr lang="fr-FR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-14262" y="214290"/>
            <a:ext cx="7443782" cy="1066800"/>
          </a:xfrm>
        </p:spPr>
        <p:txBody>
          <a:bodyPr>
            <a:normAutofit/>
          </a:bodyPr>
          <a:lstStyle/>
          <a:p>
            <a:r>
              <a:rPr lang="fr-FR" dirty="0" smtClean="0"/>
              <a:t>General information</a:t>
            </a:r>
            <a:endParaRPr lang="fr-FR" dirty="0"/>
          </a:p>
        </p:txBody>
      </p:sp>
      <p:sp>
        <p:nvSpPr>
          <p:cNvPr id="11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2844" y="219060"/>
            <a:ext cx="8229600" cy="1066800"/>
          </a:xfrm>
        </p:spPr>
        <p:txBody>
          <a:bodyPr/>
          <a:lstStyle/>
          <a:p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Statistics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1374553"/>
              </p:ext>
            </p:extLst>
          </p:nvPr>
        </p:nvGraphicFramePr>
        <p:xfrm>
          <a:off x="1043608" y="1844824"/>
          <a:ext cx="7065714" cy="1546841"/>
        </p:xfrm>
        <a:graphic>
          <a:graphicData uri="http://schemas.openxmlformats.org/drawingml/2006/table">
            <a:tbl>
              <a:tblPr/>
              <a:tblGrid>
                <a:gridCol w="1953147"/>
                <a:gridCol w="1224136"/>
                <a:gridCol w="1368152"/>
                <a:gridCol w="1296144"/>
                <a:gridCol w="1224135"/>
              </a:tblGrid>
              <a:tr h="235394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Certificates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Number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Valid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Expired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Revoked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60501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Users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j-lt"/>
                          <a:cs typeface="Arial" charset="0"/>
                        </a:rPr>
                        <a:t>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Servers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j-lt"/>
                          <a:cs typeface="Arial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8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3501008"/>
            <a:ext cx="8229600" cy="187220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dirty="0" smtClean="0">
                <a:solidFill>
                  <a:srgbClr val="002060"/>
                </a:solidFill>
                <a:latin typeface="+mj-lt"/>
              </a:rPr>
              <a:t>In 2014 :</a:t>
            </a:r>
          </a:p>
          <a:p>
            <a:pPr marL="800100" lvl="1" indent="-342900">
              <a:buFontTx/>
              <a:buChar char="-"/>
            </a:pPr>
            <a:r>
              <a:rPr lang="en-US" altLang="fr-FR" sz="24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29 valid certificates (27 for users </a:t>
            </a:r>
            <a:r>
              <a:rPr lang="en-US" altLang="fr-FR" sz="24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and </a:t>
            </a:r>
            <a:r>
              <a:rPr lang="en-US" altLang="fr-FR" sz="24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2 for servers)</a:t>
            </a:r>
          </a:p>
          <a:p>
            <a:pPr marL="800100" lvl="1" indent="-342900">
              <a:buFontTx/>
              <a:buChar char="-"/>
            </a:pPr>
            <a:r>
              <a:rPr lang="en-US" altLang="fr-FR" sz="2400" dirty="0" smtClean="0">
                <a:latin typeface="+mj-lt"/>
              </a:rPr>
              <a:t>2 revoked certificates (2 for users and 0 for servers)</a:t>
            </a:r>
          </a:p>
          <a:p>
            <a:pPr marL="800100" lvl="1" indent="-342900">
              <a:buFontTx/>
              <a:buChar char="-"/>
            </a:pPr>
            <a:endParaRPr lang="en-US" altLang="fr-FR" sz="2400" dirty="0" smtClean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dirty="0" smtClean="0"/>
              <a:t>Self Audit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8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1412875"/>
            <a:ext cx="8229600" cy="48815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 smtClean="0">
                <a:solidFill>
                  <a:srgbClr val="002060"/>
                </a:solidFill>
                <a:latin typeface="+mj-lt"/>
              </a:rPr>
              <a:t>Self audit was performed using the audit document GFD 169.</a:t>
            </a:r>
          </a:p>
          <a:p>
            <a:r>
              <a:rPr lang="en-US" altLang="fr-FR" dirty="0" smtClean="0">
                <a:solidFill>
                  <a:srgbClr val="002060"/>
                </a:solidFill>
                <a:latin typeface="+mj-lt"/>
              </a:rPr>
              <a:t>We used the scoring system provided in the document:</a:t>
            </a:r>
          </a:p>
          <a:p>
            <a:pPr marL="742950" lvl="1" indent="-285750"/>
            <a:r>
              <a:rPr lang="en-US" altLang="fr-FR" sz="2000" dirty="0" smtClean="0"/>
              <a:t>A: Good</a:t>
            </a:r>
          </a:p>
          <a:p>
            <a:pPr marL="742950" lvl="1" indent="-285750"/>
            <a:r>
              <a:rPr lang="en-US" altLang="fr-FR" sz="2000" dirty="0" smtClean="0"/>
              <a:t>B: Recommendation (minor change)</a:t>
            </a:r>
          </a:p>
          <a:p>
            <a:pPr marL="742950" lvl="1" indent="-285750"/>
            <a:r>
              <a:rPr lang="en-US" altLang="fr-FR" sz="2000" dirty="0" smtClean="0"/>
              <a:t>C: Recommendation (major change)</a:t>
            </a:r>
          </a:p>
          <a:p>
            <a:pPr marL="742950" lvl="1" indent="-285750"/>
            <a:r>
              <a:rPr lang="en-US" altLang="fr-FR" sz="2000" dirty="0" smtClean="0"/>
              <a:t>D: Advice (must change)</a:t>
            </a:r>
          </a:p>
          <a:p>
            <a:pPr marL="742950" lvl="1" indent="-285750"/>
            <a:r>
              <a:rPr lang="en-US" altLang="fr-FR" sz="2000" dirty="0" smtClean="0"/>
              <a:t>X: Could not evaluate (N/A)</a:t>
            </a:r>
            <a:endParaRPr lang="en-US" altLang="fr-FR" sz="2400" dirty="0" smtClean="0"/>
          </a:p>
          <a:p>
            <a:pPr marL="742950" lvl="1" indent="-285750">
              <a:buFont typeface="Wingdings 2" pitchFamily="18" charset="2"/>
              <a:buNone/>
            </a:pPr>
            <a:endParaRPr lang="en-US" altLang="fr-FR" sz="2400" dirty="0" smtClean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dirty="0" smtClean="0"/>
              <a:t>Self Audit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8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1412875"/>
            <a:ext cx="8229600" cy="48815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tr-TR" dirty="0" smtClean="0">
                <a:solidFill>
                  <a:srgbClr val="00B050"/>
                </a:solidFill>
                <a:latin typeface="+mj-lt"/>
              </a:rPr>
              <a:t>5</a:t>
            </a:r>
            <a:r>
              <a:rPr lang="fr-FR" dirty="0" smtClean="0">
                <a:solidFill>
                  <a:srgbClr val="00B050"/>
                </a:solidFill>
                <a:latin typeface="+mj-lt"/>
              </a:rPr>
              <a:t>0</a:t>
            </a:r>
            <a:r>
              <a:rPr lang="tr-TR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tr-TR" dirty="0">
                <a:solidFill>
                  <a:srgbClr val="00B050"/>
                </a:solidFill>
                <a:latin typeface="+mj-lt"/>
              </a:rPr>
              <a:t>items with score A (good)</a:t>
            </a:r>
          </a:p>
          <a:p>
            <a:pPr>
              <a:lnSpc>
                <a:spcPct val="150000"/>
              </a:lnSpc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fr-FR" dirty="0" smtClean="0">
                <a:solidFill>
                  <a:srgbClr val="FFC000"/>
                </a:solidFill>
                <a:latin typeface="+mj-lt"/>
              </a:rPr>
              <a:t>11</a:t>
            </a:r>
            <a:r>
              <a:rPr lang="tr-TR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tr-TR" dirty="0">
                <a:solidFill>
                  <a:srgbClr val="FFC000"/>
                </a:solidFill>
                <a:latin typeface="+mj-lt"/>
              </a:rPr>
              <a:t>items with score B (minor change)</a:t>
            </a:r>
          </a:p>
          <a:p>
            <a:pPr>
              <a:lnSpc>
                <a:spcPct val="150000"/>
              </a:lnSpc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fr-FR" dirty="0" smtClean="0">
                <a:solidFill>
                  <a:srgbClr val="FF6600"/>
                </a:solidFill>
                <a:latin typeface="+mj-lt"/>
              </a:rPr>
              <a:t>2</a:t>
            </a:r>
            <a:r>
              <a:rPr lang="tr-TR" dirty="0" smtClean="0">
                <a:solidFill>
                  <a:srgbClr val="FF6600"/>
                </a:solidFill>
                <a:latin typeface="+mj-lt"/>
              </a:rPr>
              <a:t> </a:t>
            </a:r>
            <a:r>
              <a:rPr lang="tr-TR" dirty="0">
                <a:solidFill>
                  <a:srgbClr val="FF6600"/>
                </a:solidFill>
                <a:latin typeface="+mj-lt"/>
              </a:rPr>
              <a:t>items with score C (major change)</a:t>
            </a:r>
          </a:p>
          <a:p>
            <a:pPr>
              <a:lnSpc>
                <a:spcPct val="150000"/>
              </a:lnSpc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fr-FR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tr-TR" dirty="0">
                <a:solidFill>
                  <a:srgbClr val="FF0000"/>
                </a:solidFill>
                <a:latin typeface="+mj-lt"/>
              </a:rPr>
              <a:t>items with score D</a:t>
            </a:r>
            <a:r>
              <a:rPr lang="fr-FR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must 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change</a:t>
            </a:r>
            <a:r>
              <a:rPr lang="tr-TR" dirty="0">
                <a:solidFill>
                  <a:srgbClr val="FF0000"/>
                </a:solidFill>
                <a:latin typeface="+mj-lt"/>
              </a:rPr>
              <a:t>)</a:t>
            </a:r>
          </a:p>
          <a:p>
            <a:pPr>
              <a:lnSpc>
                <a:spcPct val="150000"/>
              </a:lnSpc>
              <a:tabLst>
                <a:tab pos="1209675" algn="l"/>
                <a:tab pos="1665288" algn="l"/>
                <a:tab pos="2124075" algn="l"/>
                <a:tab pos="2581275" algn="l"/>
                <a:tab pos="3038475" algn="l"/>
                <a:tab pos="3494088" algn="l"/>
                <a:tab pos="3952875" algn="l"/>
                <a:tab pos="4410075" algn="l"/>
                <a:tab pos="4865688" algn="l"/>
                <a:tab pos="5322888" algn="l"/>
                <a:tab pos="5781675" algn="l"/>
                <a:tab pos="6238875" algn="l"/>
                <a:tab pos="6694488" algn="l"/>
                <a:tab pos="7151688" algn="l"/>
                <a:tab pos="7610475" algn="l"/>
                <a:tab pos="8067675" algn="l"/>
                <a:tab pos="8523288" algn="l"/>
                <a:tab pos="8980488" algn="l"/>
                <a:tab pos="9439275" algn="l"/>
              </a:tabLst>
            </a:pPr>
            <a:r>
              <a:rPr lang="fr-FR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2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item with score </a:t>
            </a:r>
            <a:r>
              <a:rPr lang="fr-FR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X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fr-FR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(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N/A</a:t>
            </a:r>
            <a:r>
              <a:rPr lang="fr-FR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)</a:t>
            </a:r>
            <a:endParaRPr lang="tr-TR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marL="742950" lvl="1" indent="-285750">
              <a:buFont typeface="Wingdings 2" pitchFamily="18" charset="2"/>
              <a:buNone/>
            </a:pPr>
            <a:endParaRPr lang="en-US" altLang="fr-FR" sz="2400" dirty="0" smtClean="0"/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0554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741682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D (must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but not </a:t>
            </a:r>
            <a:r>
              <a:rPr lang="en-US" dirty="0">
                <a:latin typeface="+mj-lt"/>
              </a:rPr>
              <a:t>in </a:t>
            </a:r>
            <a:r>
              <a:rPr lang="en-US" dirty="0" smtClean="0">
                <a:latin typeface="+mj-lt"/>
              </a:rPr>
              <a:t>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(3.1.7 - 34) No user certificates may be </a:t>
            </a:r>
            <a:r>
              <a:rPr lang="fr-FR" dirty="0" err="1" smtClean="0">
                <a:solidFill>
                  <a:srgbClr val="FF0000"/>
                </a:solidFill>
                <a:latin typeface="+mj-lt"/>
              </a:rPr>
              <a:t>shared</a:t>
            </a:r>
            <a:r>
              <a:rPr lang="fr-FR" dirty="0" smtClean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Must be added in section 4.5.1</a:t>
            </a:r>
            <a:endParaRPr lang="fr-FR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28435855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74168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D (must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but not </a:t>
            </a:r>
            <a:r>
              <a:rPr lang="en-US" dirty="0">
                <a:latin typeface="+mj-lt"/>
              </a:rPr>
              <a:t>in </a:t>
            </a:r>
            <a:r>
              <a:rPr lang="en-US" dirty="0" smtClean="0">
                <a:latin typeface="+mj-lt"/>
              </a:rPr>
              <a:t>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(3.1.7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-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37)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The end-entity certificates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must comply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with the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Grid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Certificate Profile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as defined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by the Open Grid Forum GFD.125. In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the </a:t>
            </a:r>
            <a:r>
              <a:rPr lang="fr-FR" dirty="0" err="1" smtClean="0">
                <a:solidFill>
                  <a:srgbClr val="FF0000"/>
                </a:solidFill>
                <a:latin typeface="Trebuchet MS (En-têtes)"/>
              </a:rPr>
              <a:t>certificate</a:t>
            </a:r>
            <a:r>
              <a:rPr lang="fr-FR" dirty="0" smtClean="0">
                <a:solidFill>
                  <a:srgbClr val="FF0000"/>
                </a:solidFill>
                <a:latin typeface="Trebuchet MS (En-têtes)"/>
              </a:rPr>
              <a:t> extensions :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  <a:latin typeface="Trebuchet MS (En-têtes)"/>
              </a:rPr>
              <a:t>the </a:t>
            </a:r>
            <a:r>
              <a:rPr lang="en-US" dirty="0" err="1">
                <a:solidFill>
                  <a:srgbClr val="FF0000"/>
                </a:solidFill>
                <a:latin typeface="Trebuchet MS (En-têtes)"/>
              </a:rPr>
              <a:t>policyIdentifier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 must include the OID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or Authentication Profile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under which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the Certification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Authority has been 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accredited. For </a:t>
            </a:r>
            <a:r>
              <a:rPr lang="en-US" dirty="0">
                <a:solidFill>
                  <a:srgbClr val="FF0000"/>
                </a:solidFill>
                <a:latin typeface="Trebuchet MS (En-têtes)"/>
              </a:rPr>
              <a:t>Classic AP, OID is 1.2.840.113612.5.2.2.1</a:t>
            </a:r>
            <a:r>
              <a:rPr lang="en-US" dirty="0" smtClean="0">
                <a:solidFill>
                  <a:srgbClr val="FF0000"/>
                </a:solidFill>
                <a:latin typeface="Trebuchet MS (En-têtes)"/>
              </a:rPr>
              <a:t>.</a:t>
            </a:r>
            <a:endParaRPr lang="fr-FR" dirty="0" smtClean="0">
              <a:solidFill>
                <a:srgbClr val="FF0000"/>
              </a:solidFill>
              <a:latin typeface="Trebuchet MS (En-têtes)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We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have to include the OID for Classic AP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. </a:t>
            </a:r>
            <a:r>
              <a:rPr lang="fr-FR" b="1" dirty="0" smtClean="0">
                <a:solidFill>
                  <a:srgbClr val="00B050"/>
                </a:solidFill>
                <a:latin typeface="+mj-lt"/>
              </a:rPr>
              <a:t>(</a:t>
            </a:r>
            <a:r>
              <a:rPr lang="fr-FR" b="1" dirty="0">
                <a:solidFill>
                  <a:srgbClr val="00B050"/>
                </a:solidFill>
                <a:latin typeface="+mj-lt"/>
              </a:rPr>
              <a:t>Section 7.1</a:t>
            </a:r>
            <a:r>
              <a:rPr lang="fr-FR" b="1" dirty="0" smtClean="0">
                <a:solidFill>
                  <a:srgbClr val="00B050"/>
                </a:solidFill>
                <a:latin typeface="+mj-lt"/>
              </a:rPr>
              <a:t>)</a:t>
            </a:r>
            <a:endParaRPr lang="fr-FR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37752191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E432-1AFB-4DB2-AC04-97CD6FBF22A4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9" name="Espace réservé du pied de page 8"/>
          <p:cNvSpPr txBox="1">
            <a:spLocks/>
          </p:cNvSpPr>
          <p:nvPr/>
        </p:nvSpPr>
        <p:spPr>
          <a:xfrm>
            <a:off x="2051720" y="6597352"/>
            <a:ext cx="4896544" cy="288032"/>
          </a:xfrm>
          <a:prstGeom prst="rect">
            <a:avLst/>
          </a:prstGeom>
        </p:spPr>
        <p:txBody>
          <a:bodyPr vert="horz"/>
          <a:lstStyle>
            <a:defPPr>
              <a:defRPr lang="fr-FR"/>
            </a:defPPr>
            <a:lvl1pPr marL="0" algn="r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100" smtClean="0">
                <a:latin typeface="Trebuchet MS (En-têtes)"/>
              </a:rPr>
              <a:t>31th EUGridPMA meeting </a:t>
            </a:r>
            <a:r>
              <a:rPr lang="en-US" sz="1100" smtClean="0">
                <a:latin typeface="Trebuchet MS (En-têtes)"/>
              </a:rPr>
              <a:t>, Tartu, EE, 14-15 May 2014</a:t>
            </a:r>
          </a:p>
          <a:p>
            <a:pPr algn="ctr"/>
            <a:endParaRPr lang="fr-FR" sz="11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813" y="6085878"/>
            <a:ext cx="741740" cy="77212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7" y="1196752"/>
            <a:ext cx="81545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u="sng" dirty="0" smtClean="0">
                <a:solidFill>
                  <a:srgbClr val="002060"/>
                </a:solidFill>
              </a:rPr>
              <a:t>C (major change</a:t>
            </a:r>
            <a:r>
              <a:rPr lang="fr-FR" sz="3200" b="1" u="sng" dirty="0">
                <a:solidFill>
                  <a:srgbClr val="002060"/>
                </a:solidFill>
              </a:rPr>
              <a:t>):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TRUE</a:t>
            </a:r>
            <a:r>
              <a:rPr lang="en-US" dirty="0" smtClean="0">
                <a:latin typeface="+mj-lt"/>
              </a:rPr>
              <a:t> </a:t>
            </a:r>
            <a:r>
              <a:rPr lang="en-US" dirty="0"/>
              <a:t>but no evidence in CP/CPS</a:t>
            </a:r>
            <a:endParaRPr lang="en-US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3.1.5 -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24)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Subscribers must request revocation of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its certificate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as soon as possible, but within one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working day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after detection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of he/she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lost or compromised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the private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key pertaining to the certificate or the data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in the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certificate are no longer valid.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B050"/>
                </a:solidFill>
                <a:latin typeface="+mj-lt"/>
              </a:rPr>
              <a:t>Should 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be in Section 4.9.1</a:t>
            </a:r>
            <a:r>
              <a:rPr lang="en-US" b="1" dirty="0" smtClean="0">
                <a:solidFill>
                  <a:srgbClr val="00B050"/>
                </a:solidFill>
                <a:latin typeface="+mj-lt"/>
              </a:rPr>
              <a:t>.</a:t>
            </a:r>
            <a:endParaRPr lang="en-US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-32" y="147622"/>
            <a:ext cx="8229600" cy="1066800"/>
          </a:xfrm>
        </p:spPr>
        <p:txBody>
          <a:bodyPr/>
          <a:lstStyle/>
          <a:p>
            <a:r>
              <a:rPr lang="fr-FR" b="1" dirty="0" smtClean="0"/>
              <a:t>Self Audit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28435855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i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Urbai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i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4257</TotalTime>
  <Words>1961</Words>
  <Application>Microsoft Office PowerPoint</Application>
  <PresentationFormat>Affichage à l'écran (4:3)</PresentationFormat>
  <Paragraphs>335</Paragraphs>
  <Slides>29</Slides>
  <Notes>24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0" baseType="lpstr">
      <vt:lpstr>Urbain</vt:lpstr>
      <vt:lpstr>MaGrid CA Self audit and update</vt:lpstr>
      <vt:lpstr>Overview</vt:lpstr>
      <vt:lpstr>General information</vt:lpstr>
      <vt:lpstr>Some Statistics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Self Audit</vt:lpstr>
      <vt:lpstr>Policy Updates</vt:lpstr>
      <vt:lpstr>Policy Updates</vt:lpstr>
      <vt:lpstr>Policy Updates</vt:lpstr>
      <vt:lpstr>Robot certificates</vt:lpstr>
      <vt:lpstr>Robot certificate policy text</vt:lpstr>
      <vt:lpstr>Robot certificate DN</vt:lpstr>
      <vt:lpstr>Robot certificate DN</vt:lpstr>
      <vt:lpstr>Conclusion</vt:lpstr>
      <vt:lpstr>Diapositive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EUGridPMA-MAGRID CA update</dc:title>
  <dc:creator>grid</dc:creator>
  <cp:lastModifiedBy>TALHAOUI LAPTOP</cp:lastModifiedBy>
  <cp:revision>94</cp:revision>
  <cp:lastPrinted>2014-05-12T14:16:00Z</cp:lastPrinted>
  <dcterms:created xsi:type="dcterms:W3CDTF">2011-09-10T13:53:11Z</dcterms:created>
  <dcterms:modified xsi:type="dcterms:W3CDTF">2014-05-14T04:35:43Z</dcterms:modified>
</cp:coreProperties>
</file>