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Default Extension="emf" ContentType="image/x-emf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3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706" r:id="rId2"/>
    <p:sldId id="690" r:id="rId3"/>
    <p:sldId id="722" r:id="rId4"/>
    <p:sldId id="715" r:id="rId5"/>
    <p:sldId id="709" r:id="rId6"/>
    <p:sldId id="723" r:id="rId7"/>
    <p:sldId id="670" r:id="rId8"/>
    <p:sldId id="671" r:id="rId9"/>
    <p:sldId id="686" r:id="rId10"/>
    <p:sldId id="697" r:id="rId11"/>
    <p:sldId id="698" r:id="rId12"/>
    <p:sldId id="724" r:id="rId13"/>
    <p:sldId id="707" r:id="rId14"/>
    <p:sldId id="629" r:id="rId15"/>
    <p:sldId id="725" r:id="rId16"/>
    <p:sldId id="701" r:id="rId17"/>
    <p:sldId id="708" r:id="rId18"/>
    <p:sldId id="704" r:id="rId19"/>
    <p:sldId id="726" r:id="rId20"/>
    <p:sldId id="717" r:id="rId21"/>
    <p:sldId id="718" r:id="rId22"/>
    <p:sldId id="719" r:id="rId23"/>
    <p:sldId id="720" r:id="rId24"/>
    <p:sldId id="730" r:id="rId25"/>
    <p:sldId id="727" r:id="rId26"/>
    <p:sldId id="721" r:id="rId27"/>
    <p:sldId id="728" r:id="rId28"/>
    <p:sldId id="729" r:id="rId29"/>
  </p:sldIdLst>
  <p:sldSz cx="8961438" cy="6721475"/>
  <p:notesSz cx="6743700" cy="9906000"/>
  <p:custDataLst>
    <p:tags r:id="rId3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AEAEA"/>
    <a:srgbClr val="66FF33"/>
    <a:srgbClr val="99FF66"/>
    <a:srgbClr val="D4E7FC"/>
    <a:srgbClr val="FFFF00"/>
    <a:srgbClr val="FFFFFF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32" autoAdjust="0"/>
    <p:restoredTop sz="86385" autoAdjust="0"/>
  </p:normalViewPr>
  <p:slideViewPr>
    <p:cSldViewPr snapToGrid="0">
      <p:cViewPr>
        <p:scale>
          <a:sx n="70" d="100"/>
          <a:sy n="70" d="100"/>
        </p:scale>
        <p:origin x="-1764" y="-594"/>
      </p:cViewPr>
      <p:guideLst>
        <p:guide orient="horz" pos="2117"/>
        <p:guide pos="2822"/>
      </p:guideLst>
    </p:cSldViewPr>
  </p:slideViewPr>
  <p:outlineViewPr>
    <p:cViewPr>
      <p:scale>
        <a:sx n="33" d="100"/>
        <a:sy n="33" d="100"/>
      </p:scale>
      <p:origin x="264" y="116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1812" y="-114"/>
      </p:cViewPr>
      <p:guideLst>
        <p:guide orient="horz" pos="3120"/>
        <p:guide pos="212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8313" y="620713"/>
            <a:ext cx="5813425" cy="43592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46100" y="5322888"/>
            <a:ext cx="57467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018213" y="9528175"/>
            <a:ext cx="5349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174AAC3-10FB-4355-9A20-F48F856AA4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128" name="doc id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257925" y="111125"/>
            <a:ext cx="2952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6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895350" rtl="0" eaLnBrk="0" fontAlgn="base" hangingPunct="0">
      <a:spcBef>
        <a:spcPct val="0"/>
      </a:spcBef>
      <a:spcAft>
        <a:spcPct val="0"/>
      </a:spcAft>
      <a:buClr>
        <a:schemeClr val="tx2"/>
      </a:buClr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117475" indent="-115888" algn="l" defTabSz="895350" rtl="0" eaLnBrk="0" fontAlgn="base" hangingPunct="0">
      <a:spcBef>
        <a:spcPct val="0"/>
      </a:spcBef>
      <a:spcAft>
        <a:spcPct val="0"/>
      </a:spcAft>
      <a:buClr>
        <a:schemeClr val="tx2"/>
      </a:buClr>
      <a:buSzPct val="120000"/>
      <a:buFont typeface="Arial" pitchFamily="34" charset="0"/>
      <a:buChar char="▪"/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300038" indent="-180975" algn="l" defTabSz="895350" rtl="0" eaLnBrk="0" fontAlgn="base" hangingPunct="0">
      <a:spcBef>
        <a:spcPct val="0"/>
      </a:spcBef>
      <a:spcAft>
        <a:spcPct val="0"/>
      </a:spcAft>
      <a:buClr>
        <a:schemeClr val="tx2"/>
      </a:buClr>
      <a:buSzPct val="120000"/>
      <a:buFont typeface="Arial" pitchFamily="34" charset="0"/>
      <a:buChar char="–"/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427038" indent="-125413" algn="l" defTabSz="895350" rtl="0" eaLnBrk="0" fontAlgn="base" hangingPunct="0">
      <a:spcBef>
        <a:spcPct val="0"/>
      </a:spcBef>
      <a:spcAft>
        <a:spcPct val="0"/>
      </a:spcAft>
      <a:buClr>
        <a:schemeClr val="tx2"/>
      </a:buClr>
      <a:buFont typeface="Arial" pitchFamily="34" charset="0"/>
      <a:buChar char="▫"/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542925" indent="-114300" algn="l" defTabSz="895350" rtl="0" eaLnBrk="0" fontAlgn="base" hangingPunct="0">
      <a:spcBef>
        <a:spcPct val="0"/>
      </a:spcBef>
      <a:spcAft>
        <a:spcPct val="0"/>
      </a:spcAft>
      <a:buClr>
        <a:schemeClr val="tx2"/>
      </a:buClr>
      <a:buSzPct val="89000"/>
      <a:buFont typeface="Arial" pitchFamily="34" charset="0"/>
      <a:buChar char="-"/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3B9C02-3622-4A90-A262-89A2BDEC96B4}" type="slidenum">
              <a:rPr lang="en-GB" smtClean="0">
                <a:latin typeface="Arial" pitchFamily="34" charset="0"/>
              </a:rPr>
              <a:pPr>
                <a:defRPr/>
              </a:pPr>
              <a:t>1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44475"/>
          </a:xfrm>
          <a:noFill/>
          <a:ln/>
        </p:spPr>
        <p:txBody>
          <a:bodyPr/>
          <a:lstStyle/>
          <a:p>
            <a:pPr eaLnBrk="1" hangingPunct="1"/>
            <a:endParaRPr lang="cs-CZ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D6287-7735-485F-A886-D9AC88BDD027}" type="slidenum">
              <a:rPr lang="en-GB" smtClean="0">
                <a:latin typeface="Arial" pitchFamily="34" charset="0"/>
              </a:rPr>
              <a:pPr/>
              <a:t>2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8313" y="620713"/>
            <a:ext cx="5813425" cy="4360862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5241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D6287-7735-485F-A886-D9AC88BDD027}" type="slidenum">
              <a:rPr lang="en-GB" smtClean="0">
                <a:latin typeface="Arial" pitchFamily="34" charset="0"/>
              </a:rPr>
              <a:pPr/>
              <a:t>3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8313" y="620713"/>
            <a:ext cx="5813425" cy="4360862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5241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D6287-7735-485F-A886-D9AC88BDD027}" type="slidenum">
              <a:rPr lang="en-GB" smtClean="0">
                <a:latin typeface="Arial" pitchFamily="34" charset="0"/>
              </a:rPr>
              <a:pPr/>
              <a:t>6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8313" y="620713"/>
            <a:ext cx="5813425" cy="4360862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5241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D6287-7735-485F-A886-D9AC88BDD027}" type="slidenum">
              <a:rPr lang="en-GB" smtClean="0">
                <a:latin typeface="Arial" pitchFamily="34" charset="0"/>
              </a:rPr>
              <a:pPr/>
              <a:t>12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8313" y="620713"/>
            <a:ext cx="5813425" cy="4360862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5241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D6287-7735-485F-A886-D9AC88BDD027}" type="slidenum">
              <a:rPr lang="en-GB" smtClean="0">
                <a:latin typeface="Arial" pitchFamily="34" charset="0"/>
              </a:rPr>
              <a:pPr/>
              <a:t>15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8313" y="620713"/>
            <a:ext cx="5813425" cy="4360862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5241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D6287-7735-485F-A886-D9AC88BDD027}" type="slidenum">
              <a:rPr lang="en-GB" smtClean="0">
                <a:latin typeface="Arial" pitchFamily="34" charset="0"/>
              </a:rPr>
              <a:pPr/>
              <a:t>19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8313" y="620713"/>
            <a:ext cx="5813425" cy="4360862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5241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D6287-7735-485F-A886-D9AC88BDD027}" type="slidenum">
              <a:rPr lang="en-GB" smtClean="0">
                <a:latin typeface="Arial" pitchFamily="34" charset="0"/>
              </a:rPr>
              <a:pPr/>
              <a:t>25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8313" y="620713"/>
            <a:ext cx="5813425" cy="4360862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5322888"/>
            <a:ext cx="5746750" cy="25241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3.emf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2.png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6" Type="http://schemas.openxmlformats.org/officeDocument/2006/relationships/tags" Target="../tags/tag14.xml"/><Relationship Id="rId11" Type="http://schemas.openxmlformats.org/officeDocument/2006/relationships/oleObject" Target="../embeddings/oleObject2.bin"/><Relationship Id="rId5" Type="http://schemas.openxmlformats.org/officeDocument/2006/relationships/tags" Target="../tags/tag13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2.xml"/><Relationship Id="rId9" Type="http://schemas.openxmlformats.org/officeDocument/2006/relationships/tags" Target="../tags/tag17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567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86018" name="think-cell Slide" r:id="rId11" imgW="0" imgH="0" progId="">
              <p:embed/>
            </p:oleObj>
          </a:graphicData>
        </a:graphic>
      </p:graphicFrame>
      <p:sp>
        <p:nvSpPr>
          <p:cNvPr id="5" name="SlideBottomBar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6300788"/>
            <a:ext cx="8961438" cy="422275"/>
          </a:xfrm>
          <a:prstGeom prst="rect">
            <a:avLst/>
          </a:prstGeom>
          <a:solidFill>
            <a:srgbClr val="C7DFF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cs typeface="+mn-cs"/>
            </a:endParaRPr>
          </a:p>
        </p:txBody>
      </p:sp>
      <p:sp>
        <p:nvSpPr>
          <p:cNvPr id="6" name="McK 1. On-page tracker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9063" y="26988"/>
            <a:ext cx="850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GB" sz="1400" b="0">
                <a:solidFill>
                  <a:srgbClr val="808080"/>
                </a:solidFill>
                <a:latin typeface="Arial" charset="0"/>
                <a:cs typeface="+mn-cs"/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9063" y="531813"/>
            <a:ext cx="36560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895350">
              <a:defRPr/>
            </a:pPr>
            <a:r>
              <a:rPr lang="en-GB" sz="1400" b="0">
                <a:solidFill>
                  <a:srgbClr val="808080"/>
                </a:solidFill>
                <a:latin typeface="Arial" charset="0"/>
                <a:cs typeface="+mn-cs"/>
              </a:rPr>
              <a:t>Unit of measure</a:t>
            </a:r>
          </a:p>
        </p:txBody>
      </p:sp>
      <p:grpSp>
        <p:nvGrpSpPr>
          <p:cNvPr id="8" name="McK Slide Elements"/>
          <p:cNvGrpSpPr>
            <a:grpSpLocks/>
          </p:cNvGrpSpPr>
          <p:nvPr userDrawn="1"/>
        </p:nvGrpSpPr>
        <p:grpSpPr bwMode="auto">
          <a:xfrm>
            <a:off x="119063" y="6080125"/>
            <a:ext cx="8548687" cy="508000"/>
            <a:chOff x="75" y="3830"/>
            <a:chExt cx="5385" cy="320"/>
          </a:xfrm>
        </p:grpSpPr>
        <p:sp>
          <p:nvSpPr>
            <p:cNvPr id="9" name="McK 4. Footnote" hidden="1"/>
            <p:cNvSpPr txBox="1">
              <a:spLocks noChangeArrowheads="1"/>
            </p:cNvSpPr>
            <p:nvPr userDrawn="1"/>
          </p:nvSpPr>
          <p:spPr bwMode="auto">
            <a:xfrm>
              <a:off x="75" y="3830"/>
              <a:ext cx="538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104775" indent="-104775" defTabSz="895350">
                <a:defRPr/>
              </a:pPr>
              <a:r>
                <a:rPr lang="en-GB" sz="1000" b="0">
                  <a:latin typeface="Arial" charset="0"/>
                  <a:cs typeface="+mn-cs"/>
                </a:rPr>
                <a:t>1 Footnote</a:t>
              </a:r>
            </a:p>
          </p:txBody>
        </p:sp>
        <p:sp>
          <p:nvSpPr>
            <p:cNvPr id="10" name="McK 5. Source" hidden="1"/>
            <p:cNvSpPr>
              <a:spLocks noChangeArrowheads="1"/>
            </p:cNvSpPr>
            <p:nvPr userDrawn="1"/>
          </p:nvSpPr>
          <p:spPr bwMode="auto">
            <a:xfrm>
              <a:off x="75" y="4054"/>
              <a:ext cx="432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>
                  <a:solidFill>
                    <a:srgbClr val="000000"/>
                  </a:solidFill>
                  <a:latin typeface="Arial" charset="0"/>
                  <a:cs typeface="+mn-cs"/>
                </a:rPr>
                <a:t>SOURCE: Source</a:t>
              </a:r>
            </a:p>
          </p:txBody>
        </p:sp>
      </p:grpSp>
      <p:grpSp>
        <p:nvGrpSpPr>
          <p:cNvPr id="11" name="ACET" hidden="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1452563" y="1127125"/>
            <a:ext cx="4264025" cy="508000"/>
            <a:chOff x="915" y="710"/>
            <a:chExt cx="2686" cy="320"/>
          </a:xfrm>
        </p:grpSpPr>
        <p:cxnSp>
          <p:nvCxnSpPr>
            <p:cNvPr id="12" name="AutoShape 249" hidden="1"/>
            <p:cNvCxnSpPr>
              <a:cxnSpLocks noChangeShapeType="1"/>
              <a:stCxn id="1274" idx="4"/>
              <a:endCxn id="1274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" name="AutoShape 250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8" anchor="b">
              <a:spAutoFit/>
            </a:bodyPr>
            <a:lstStyle/>
            <a:p>
              <a:pPr>
                <a:defRPr/>
              </a:pPr>
              <a:r>
                <a:rPr lang="en-GB" sz="1600">
                  <a:latin typeface="Arial" charset="0"/>
                  <a:cs typeface="+mn-cs"/>
                </a:rPr>
                <a:t>Title</a:t>
              </a:r>
            </a:p>
            <a:p>
              <a:pPr>
                <a:defRPr/>
              </a:pPr>
              <a:r>
                <a:rPr lang="en-GB" sz="1600" b="0">
                  <a:solidFill>
                    <a:srgbClr val="808080"/>
                  </a:solidFill>
                  <a:latin typeface="Arial" charset="0"/>
                  <a:cs typeface="+mn-cs"/>
                </a:rPr>
                <a:t>Unit of measure</a:t>
              </a:r>
            </a:p>
          </p:txBody>
        </p:sp>
      </p:grpSp>
      <p:sp>
        <p:nvSpPr>
          <p:cNvPr id="14" name="doc id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81963" y="36513"/>
            <a:ext cx="657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defRPr/>
            </a:pPr>
            <a:endParaRPr lang="en-US" sz="1600" b="0">
              <a:latin typeface="Arial" charset="0"/>
              <a:cs typeface="+mn-cs"/>
            </a:endParaRPr>
          </a:p>
        </p:txBody>
      </p:sp>
      <p:pic>
        <p:nvPicPr>
          <p:cNvPr id="15" name="Picture 550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rcRect l="-1585" r="60306" b="-16161"/>
          <a:stretch>
            <a:fillRect/>
          </a:stretch>
        </p:blipFill>
        <p:spPr bwMode="auto">
          <a:xfrm>
            <a:off x="7558088" y="192088"/>
            <a:ext cx="11572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545"/>
          <p:cNvSpPr>
            <a:spLocks noChangeArrowheads="1"/>
          </p:cNvSpPr>
          <p:nvPr userDrawn="1">
            <p:custDataLst>
              <p:tags r:id="rId8"/>
            </p:custDataLst>
          </p:nvPr>
        </p:nvSpPr>
        <p:spPr bwMode="gray">
          <a:xfrm>
            <a:off x="8643938" y="192088"/>
            <a:ext cx="288925" cy="6461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cs typeface="+mn-cs"/>
            </a:endParaRPr>
          </a:p>
        </p:txBody>
      </p:sp>
      <p:sp>
        <p:nvSpPr>
          <p:cNvPr id="17" name="Rectangle 546"/>
          <p:cNvSpPr>
            <a:spLocks noChangeArrowheads="1"/>
          </p:cNvSpPr>
          <p:nvPr userDrawn="1">
            <p:custDataLst>
              <p:tags r:id="rId9"/>
            </p:custDataLst>
          </p:nvPr>
        </p:nvSpPr>
        <p:spPr bwMode="gray">
          <a:xfrm>
            <a:off x="6105525" y="192088"/>
            <a:ext cx="1503363" cy="6461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cs typeface="+mn-cs"/>
            </a:endParaRPr>
          </a:p>
        </p:txBody>
      </p:sp>
      <p:sp>
        <p:nvSpPr>
          <p:cNvPr id="18" name="Working Draft Text"/>
          <p:cNvSpPr txBox="1">
            <a:spLocks noChangeArrowheads="1"/>
          </p:cNvSpPr>
          <p:nvPr/>
        </p:nvSpPr>
        <p:spPr bwMode="auto">
          <a:xfrm>
            <a:off x="2640013" y="342900"/>
            <a:ext cx="9842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GB" sz="900">
                <a:latin typeface="Arial" charset="0"/>
                <a:cs typeface="+mn-cs"/>
              </a:rPr>
              <a:t>WORKING DRAFT</a:t>
            </a:r>
          </a:p>
        </p:txBody>
      </p:sp>
      <p:sp>
        <p:nvSpPr>
          <p:cNvPr id="19" name="doc id"/>
          <p:cNvSpPr txBox="1">
            <a:spLocks noChangeArrowheads="1"/>
          </p:cNvSpPr>
          <p:nvPr/>
        </p:nvSpPr>
        <p:spPr bwMode="auto">
          <a:xfrm>
            <a:off x="8442325" y="36513"/>
            <a:ext cx="2952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defRPr/>
            </a:pPr>
            <a:endParaRPr lang="en-GB">
              <a:latin typeface="Arial" charset="0"/>
              <a:cs typeface="+mn-cs"/>
            </a:endParaRPr>
          </a:p>
        </p:txBody>
      </p:sp>
      <p:sp>
        <p:nvSpPr>
          <p:cNvPr id="20" name="Working Draft"/>
          <p:cNvSpPr txBox="1">
            <a:spLocks noChangeArrowheads="1"/>
          </p:cNvSpPr>
          <p:nvPr/>
        </p:nvSpPr>
        <p:spPr bwMode="auto">
          <a:xfrm>
            <a:off x="2640013" y="498475"/>
            <a:ext cx="29654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GB" sz="900" b="0">
                <a:latin typeface="Arial" charset="0"/>
                <a:cs typeface="+mn-cs"/>
              </a:rPr>
              <a:t>Last Modified 12/08/2009 14:59:34 Arabian Standard Time</a:t>
            </a:r>
          </a:p>
        </p:txBody>
      </p:sp>
      <p:sp>
        <p:nvSpPr>
          <p:cNvPr id="21" name="Printed"/>
          <p:cNvSpPr txBox="1">
            <a:spLocks noChangeArrowheads="1"/>
          </p:cNvSpPr>
          <p:nvPr/>
        </p:nvSpPr>
        <p:spPr bwMode="auto">
          <a:xfrm>
            <a:off x="2640013" y="655638"/>
            <a:ext cx="3619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GB" sz="900" b="0">
                <a:latin typeface="Arial" charset="0"/>
                <a:cs typeface="+mn-cs"/>
              </a:rPr>
              <a:t>Printed</a:t>
            </a:r>
          </a:p>
        </p:txBody>
      </p:sp>
      <p:grpSp>
        <p:nvGrpSpPr>
          <p:cNvPr id="22" name="McK Title Elements"/>
          <p:cNvGrpSpPr>
            <a:grpSpLocks/>
          </p:cNvGrpSpPr>
          <p:nvPr userDrawn="1"/>
        </p:nvGrpSpPr>
        <p:grpSpPr bwMode="auto">
          <a:xfrm>
            <a:off x="0" y="0"/>
            <a:ext cx="8958263" cy="6723063"/>
            <a:chOff x="0" y="0"/>
            <a:chExt cx="5643" cy="4235"/>
          </a:xfrm>
        </p:grpSpPr>
        <p:sp>
          <p:nvSpPr>
            <p:cNvPr id="23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8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>
                <a:defRPr/>
              </a:pPr>
              <a:r>
                <a:rPr lang="en-GB" sz="1400" b="0">
                  <a:latin typeface="Arial" charset="0"/>
                  <a:cs typeface="+mn-cs"/>
                </a:rPr>
                <a:t>Document type</a:t>
              </a:r>
            </a:p>
          </p:txBody>
        </p:sp>
        <p:sp>
          <p:nvSpPr>
            <p:cNvPr id="24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GB" sz="1400" b="0">
                  <a:latin typeface="Arial" charset="0"/>
                  <a:cs typeface="+mn-cs"/>
                </a:rPr>
                <a:t>Date</a:t>
              </a:r>
            </a:p>
          </p:txBody>
        </p:sp>
        <p:sp>
          <p:nvSpPr>
            <p:cNvPr id="25" name="McK Disclaimer" hidden="1"/>
            <p:cNvSpPr>
              <a:spLocks noChangeArrowheads="1"/>
            </p:cNvSpPr>
            <p:nvPr/>
          </p:nvSpPr>
          <p:spPr bwMode="auto">
            <a:xfrm>
              <a:off x="1663" y="3714"/>
              <a:ext cx="27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804863" eaLnBrk="0" hangingPunct="0">
                <a:defRPr/>
              </a:pPr>
              <a:r>
                <a:rPr lang="en-GB" sz="800" b="0">
                  <a:latin typeface="Arial" charset="0"/>
                  <a:cs typeface="+mn-cs"/>
                </a:rPr>
                <a:t>CONFIDENTIAL AND PROPRIETARY</a:t>
              </a:r>
            </a:p>
            <a:p>
              <a:pPr defTabSz="804863" eaLnBrk="0" hangingPunct="0">
                <a:defRPr/>
              </a:pPr>
              <a:r>
                <a:rPr lang="en-GB" sz="800" b="0">
                  <a:latin typeface="Arial" charset="0"/>
                  <a:cs typeface="+mn-cs"/>
                </a:rPr>
                <a:t>Any use of this material without specific permission of McKinsey &amp; Company is strictly prohibited</a:t>
              </a:r>
            </a:p>
          </p:txBody>
        </p:sp>
        <p:sp>
          <p:nvSpPr>
            <p:cNvPr id="26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 charset="0"/>
                <a:cs typeface="+mn-cs"/>
              </a:endParaRPr>
            </a:p>
          </p:txBody>
        </p:sp>
        <p:sp>
          <p:nvSpPr>
            <p:cNvPr id="27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 charset="0"/>
                <a:cs typeface="+mn-cs"/>
              </a:endParaRPr>
            </a:p>
          </p:txBody>
        </p:sp>
        <p:sp>
          <p:nvSpPr>
            <p:cNvPr id="28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 charset="0"/>
                <a:cs typeface="+mn-cs"/>
              </a:endParaRPr>
            </a:p>
          </p:txBody>
        </p:sp>
      </p:grpSp>
      <p:pic>
        <p:nvPicPr>
          <p:cNvPr id="29" name="TitleBottomBarBW" hidden="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73913" y="6443663"/>
            <a:ext cx="1636712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40013" y="2133600"/>
            <a:ext cx="4935537" cy="487363"/>
          </a:xfrm>
        </p:spPr>
        <p:txBody>
          <a:bodyPr/>
          <a:lstStyle>
            <a:lvl1pPr>
              <a:defRPr sz="3200" b="0"/>
            </a:lvl1pPr>
          </a:lstStyle>
          <a:p>
            <a:r>
              <a:rPr lang="en-GB"/>
              <a:t>Click to edit Master title</a:t>
            </a:r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40013" y="3867150"/>
            <a:ext cx="4935537" cy="212725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07538-2B42-4C1E-B258-1E91CF754143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3363" y="230188"/>
            <a:ext cx="2154237" cy="2943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063" y="230188"/>
            <a:ext cx="6311900" cy="2943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B6E48-11B7-4DAD-B6D6-A51C6AB80966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6C8CC-2094-4870-90E1-5AB2D105EDE8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025" y="4319588"/>
            <a:ext cx="7616825" cy="133508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025" y="2849563"/>
            <a:ext cx="7616825" cy="147002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6A925-CFA1-49E2-97F8-8DB4D3147FEF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52563" y="1951038"/>
            <a:ext cx="2074862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9825" y="1951038"/>
            <a:ext cx="2074863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336A-8E12-4D4F-99DD-8E3D345D7538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675" y="269875"/>
            <a:ext cx="8066088" cy="11191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7675" y="1504950"/>
            <a:ext cx="3959225" cy="6270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7675" y="2132013"/>
            <a:ext cx="3959225" cy="3871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2950" y="1504950"/>
            <a:ext cx="3960813" cy="6270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2950" y="2132013"/>
            <a:ext cx="3960813" cy="3871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B586E-8169-4158-AE23-6BD860927236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87986-0F54-4BFB-9E04-96DBBB342545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42A79-1308-4AC4-9395-17F8587D9253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675" y="268288"/>
            <a:ext cx="2947988" cy="11382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3613" y="268288"/>
            <a:ext cx="5010150" cy="57356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675" y="1406525"/>
            <a:ext cx="2947988" cy="45974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CBF0D-C24C-4722-A9BE-EAF7DDE776FD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5775" y="4705350"/>
            <a:ext cx="5376863" cy="555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5775" y="600075"/>
            <a:ext cx="5376863" cy="40338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55775" y="5260975"/>
            <a:ext cx="5376863" cy="7889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80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0FE05-6DC8-47B8-B494-BA9A892A6A00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9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tags" Target="../tags/tag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AutoShape 567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026" name="think-cell Slide" r:id="rId22" imgW="0" imgH="0" progId="">
              <p:embed/>
            </p:oleObj>
          </a:graphicData>
        </a:graphic>
      </p:graphicFrame>
      <p:sp>
        <p:nvSpPr>
          <p:cNvPr id="1056" name="SlideBottomBar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0" y="6300788"/>
            <a:ext cx="8961438" cy="422275"/>
          </a:xfrm>
          <a:prstGeom prst="rect">
            <a:avLst/>
          </a:prstGeom>
          <a:solidFill>
            <a:srgbClr val="C7DFF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cs typeface="+mn-cs"/>
            </a:endParaRPr>
          </a:p>
        </p:txBody>
      </p:sp>
      <p:sp>
        <p:nvSpPr>
          <p:cNvPr id="1029" name="McK 2. Slide Title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119063" y="230188"/>
            <a:ext cx="86185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76" name="McK 1. On-page tracker" hidden="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19063" y="26988"/>
            <a:ext cx="850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GB" sz="1400" b="0">
                <a:solidFill>
                  <a:srgbClr val="808080"/>
                </a:solidFill>
                <a:latin typeface="Arial" charset="0"/>
                <a:cs typeface="+mn-cs"/>
              </a:rPr>
              <a:t>TRACKER</a:t>
            </a:r>
          </a:p>
        </p:txBody>
      </p:sp>
      <p:sp>
        <p:nvSpPr>
          <p:cNvPr id="1032" name="McK 3. Unit of measure" hidden="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19063" y="531813"/>
            <a:ext cx="36560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895350">
              <a:defRPr/>
            </a:pPr>
            <a:r>
              <a:rPr lang="en-GB" sz="1400" b="0">
                <a:solidFill>
                  <a:srgbClr val="808080"/>
                </a:solidFill>
                <a:latin typeface="Arial" charset="0"/>
                <a:cs typeface="+mn-cs"/>
              </a:rPr>
              <a:t>Unit of measure</a:t>
            </a:r>
          </a:p>
        </p:txBody>
      </p:sp>
      <p:grpSp>
        <p:nvGrpSpPr>
          <p:cNvPr id="2" name="McK Slide Elements"/>
          <p:cNvGrpSpPr>
            <a:grpSpLocks/>
          </p:cNvGrpSpPr>
          <p:nvPr userDrawn="1"/>
        </p:nvGrpSpPr>
        <p:grpSpPr bwMode="auto">
          <a:xfrm>
            <a:off x="119063" y="6080125"/>
            <a:ext cx="8548687" cy="508000"/>
            <a:chOff x="75" y="3830"/>
            <a:chExt cx="5385" cy="320"/>
          </a:xfrm>
        </p:grpSpPr>
        <p:sp>
          <p:nvSpPr>
            <p:cNvPr id="1151" name="McK 4. Footnote" hidden="1"/>
            <p:cNvSpPr txBox="1">
              <a:spLocks noChangeArrowheads="1"/>
            </p:cNvSpPr>
            <p:nvPr userDrawn="1"/>
          </p:nvSpPr>
          <p:spPr bwMode="auto">
            <a:xfrm>
              <a:off x="75" y="3830"/>
              <a:ext cx="538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104775" indent="-104775" defTabSz="895350">
                <a:defRPr/>
              </a:pPr>
              <a:r>
                <a:rPr lang="en-GB" sz="1000" b="0">
                  <a:latin typeface="Arial" charset="0"/>
                  <a:cs typeface="+mn-cs"/>
                </a:rPr>
                <a:t>1 Footnote</a:t>
              </a:r>
            </a:p>
          </p:txBody>
        </p:sp>
        <p:sp>
          <p:nvSpPr>
            <p:cNvPr id="1154" name="McK 5. Source" hidden="1"/>
            <p:cNvSpPr>
              <a:spLocks noChangeArrowheads="1"/>
            </p:cNvSpPr>
            <p:nvPr userDrawn="1"/>
          </p:nvSpPr>
          <p:spPr bwMode="auto">
            <a:xfrm>
              <a:off x="75" y="4054"/>
              <a:ext cx="432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>
                  <a:solidFill>
                    <a:srgbClr val="000000"/>
                  </a:solidFill>
                  <a:latin typeface="Arial" charset="0"/>
                  <a:cs typeface="+mn-cs"/>
                </a:rPr>
                <a:t>SOURCE: Source</a:t>
              </a:r>
            </a:p>
          </p:txBody>
        </p:sp>
      </p:grpSp>
      <p:grpSp>
        <p:nvGrpSpPr>
          <p:cNvPr id="1033" name="ACET" hidden="1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1452563" y="1127125"/>
            <a:ext cx="4264025" cy="508000"/>
            <a:chOff x="915" y="710"/>
            <a:chExt cx="2686" cy="320"/>
          </a:xfrm>
        </p:grpSpPr>
        <p:cxnSp>
          <p:nvCxnSpPr>
            <p:cNvPr id="1040" name="AutoShape 249" hidden="1"/>
            <p:cNvCxnSpPr>
              <a:cxnSpLocks noChangeShapeType="1"/>
              <a:stCxn id="1274" idx="4"/>
              <a:endCxn id="1274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74" name="AutoShape 250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8" anchor="b">
              <a:spAutoFit/>
            </a:bodyPr>
            <a:lstStyle/>
            <a:p>
              <a:pPr>
                <a:defRPr/>
              </a:pPr>
              <a:r>
                <a:rPr lang="en-GB" sz="1600">
                  <a:latin typeface="Arial" charset="0"/>
                  <a:cs typeface="+mn-cs"/>
                </a:rPr>
                <a:t>Title</a:t>
              </a:r>
            </a:p>
            <a:p>
              <a:pPr>
                <a:defRPr/>
              </a:pPr>
              <a:r>
                <a:rPr lang="en-GB" sz="1600" b="0">
                  <a:solidFill>
                    <a:srgbClr val="808080"/>
                  </a:solidFill>
                  <a:latin typeface="Arial" charset="0"/>
                  <a:cs typeface="+mn-cs"/>
                </a:rPr>
                <a:t>Unit of measure</a:t>
              </a:r>
            </a:p>
          </p:txBody>
        </p:sp>
      </p:grpSp>
      <p:sp>
        <p:nvSpPr>
          <p:cNvPr id="1304" name="Rectangle 280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8545513" y="6435725"/>
            <a:ext cx="1952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FE4F3F2-CE6C-4C8C-AD2F-B4AE1802FD50}" type="slidenum">
              <a:rPr lang="en-GB"/>
              <a:pPr>
                <a:defRPr/>
              </a:pPr>
              <a:t>‹#›</a:t>
            </a:fld>
            <a:r>
              <a:rPr lang="en-GB"/>
              <a:t> </a:t>
            </a:r>
          </a:p>
        </p:txBody>
      </p:sp>
      <p:sp>
        <p:nvSpPr>
          <p:cNvPr id="1306" name="doc id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081963" y="36513"/>
            <a:ext cx="657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defRPr/>
            </a:pPr>
            <a:endParaRPr lang="en-US" sz="1600" b="0">
              <a:latin typeface="Arial" charset="0"/>
              <a:cs typeface="+mn-cs"/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  <p:custDataLst>
              <p:tags r:id="rId21"/>
            </p:custDataLst>
          </p:nvPr>
        </p:nvSpPr>
        <p:spPr bwMode="auto">
          <a:xfrm>
            <a:off x="1452563" y="1951038"/>
            <a:ext cx="4302125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9" name="Picture 18" descr="ankabutlogo6784.jpg"/>
          <p:cNvPicPr>
            <a:picLocks noChangeAspect="1"/>
          </p:cNvPicPr>
          <p:nvPr userDrawn="1"/>
        </p:nvPicPr>
        <p:blipFill>
          <a:blip r:embed="rId23" cstate="print"/>
          <a:stretch>
            <a:fillRect/>
          </a:stretch>
        </p:blipFill>
        <p:spPr>
          <a:xfrm>
            <a:off x="6651688" y="23750"/>
            <a:ext cx="2286000" cy="790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ftr="0" dt="0"/>
  <p:txStyles>
    <p:titleStyle>
      <a:lvl1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572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144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716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288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95350" rtl="0" eaLnBrk="0" fontAlgn="base" hangingPunct="0">
        <a:spcBef>
          <a:spcPct val="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3675" indent="-192088" algn="l" defTabSz="895350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pitchFamily="34" charset="0"/>
        <a:buChar char="▪"/>
        <a:defRPr sz="1600">
          <a:solidFill>
            <a:schemeClr val="tx1"/>
          </a:solidFill>
          <a:latin typeface="+mn-lt"/>
        </a:defRPr>
      </a:lvl2pPr>
      <a:lvl3pPr marL="457200" indent="-261938" algn="l" defTabSz="895350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614363" indent="-155575" algn="l" defTabSz="895350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pitchFamily="34" charset="0"/>
        <a:buChar char="▫"/>
        <a:defRPr sz="1600">
          <a:solidFill>
            <a:schemeClr val="tx1"/>
          </a:solidFill>
          <a:latin typeface="+mn-lt"/>
        </a:defRPr>
      </a:lvl4pPr>
      <a:lvl5pPr marL="746125" indent="-130175" algn="l" defTabSz="895350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pitchFamily="34" charset="0"/>
        <a:buChar char="-"/>
        <a:defRPr sz="1600">
          <a:solidFill>
            <a:schemeClr val="tx1"/>
          </a:solidFill>
          <a:latin typeface="+mn-lt"/>
        </a:defRPr>
      </a:lvl5pPr>
      <a:lvl6pPr marL="1203325" indent="-130175" algn="l" defTabSz="895350" rtl="0" fontAlgn="base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1660525" indent="-130175" algn="l" defTabSz="895350" rtl="0" fontAlgn="base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2117725" indent="-130175" algn="l" defTabSz="895350" rtl="0" fontAlgn="base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2574925" indent="-130175" algn="l" defTabSz="895350" rtl="0" fontAlgn="base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2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jpeg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6.jpeg"/><Relationship Id="rId3" Type="http://schemas.openxmlformats.org/officeDocument/2006/relationships/tags" Target="../tags/tag47.xml"/><Relationship Id="rId21" Type="http://schemas.openxmlformats.org/officeDocument/2006/relationships/image" Target="../media/image19.png"/><Relationship Id="rId7" Type="http://schemas.openxmlformats.org/officeDocument/2006/relationships/tags" Target="../tags/tag51.xml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5.png"/><Relationship Id="rId2" Type="http://schemas.openxmlformats.org/officeDocument/2006/relationships/tags" Target="../tags/tag46.xm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vmlDrawing" Target="../drawings/vmlDrawing6.vml"/><Relationship Id="rId6" Type="http://schemas.openxmlformats.org/officeDocument/2006/relationships/tags" Target="../tags/tag5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9.xml"/><Relationship Id="rId15" Type="http://schemas.openxmlformats.org/officeDocument/2006/relationships/image" Target="../media/image13.png"/><Relationship Id="rId10" Type="http://schemas.openxmlformats.org/officeDocument/2006/relationships/tags" Target="../tags/tag54.xml"/><Relationship Id="rId19" Type="http://schemas.openxmlformats.org/officeDocument/2006/relationships/image" Target="../media/image17.jpeg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image" Target="../media/image6.jpe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hyperlink" Target="http://www.sxc.hu/browse.phtml?f=download&amp;id=454485" TargetMode="Externa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image" Target="../media/image21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64.xml"/><Relationship Id="rId7" Type="http://schemas.openxmlformats.org/officeDocument/2006/relationships/image" Target="../media/image23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6.png"/><Relationship Id="rId4" Type="http://schemas.openxmlformats.org/officeDocument/2006/relationships/tags" Target="../tags/tag65.xml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6.jpe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hyperlink" Target="http://www.sxc.hu/browse.phtml?f=download&amp;id=454485" TargetMode="Externa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6.jpeg"/><Relationship Id="rId18" Type="http://schemas.openxmlformats.org/officeDocument/2006/relationships/image" Target="../media/image39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hyperlink" Target="http://images.google.co.uk/imgres?imgurl=http://download.cnet.com/i/bto/20080609/aim_logo_2.jpg&amp;imgrefurl=http://download.cnet.com/download-blog/?keyword=instant+messaging&amp;usg=__mIRF_MO_hD6irh69dI1edkgdnBo=&amp;h=208&amp;w=250&amp;sz=43&amp;hl=en&amp;start=4&amp;tbnid=m9ExPC8tYu_mLM:&amp;tbnh=92&amp;tbnw=111&amp;prev=/images?q=instant+messenger+logos&amp;gbv=2&amp;hl=en&amp;safe=off" TargetMode="External"/><Relationship Id="rId17" Type="http://schemas.openxmlformats.org/officeDocument/2006/relationships/image" Target="../media/image38.jpeg"/><Relationship Id="rId2" Type="http://schemas.openxmlformats.org/officeDocument/2006/relationships/hyperlink" Target="http://images.google.co.uk/imgres?imgurl=http://www.conferencecallguide.com/s/10010/MyProducts/polycom_soundstation_2_avaya_2490_conference_phone.jpg&amp;imgrefurl=http://www.conferencecallguide.com/Store/&amp;usg=__JWqZnARdQKU02UtkpGXPrVqOjhY=&amp;h=280&amp;w=280&amp;sz=10&amp;hl=en&amp;start=8&amp;tbnid=_mvbF07n5GqO8M:&amp;tbnh=114&amp;tbnw=114&amp;prev=/images?q=avaya+video+conference&amp;gbv=2&amp;hl=en&amp;safe=off" TargetMode="External"/><Relationship Id="rId16" Type="http://schemas.openxmlformats.org/officeDocument/2006/relationships/hyperlink" Target="http://images.google.co.uk/imgres?imgurl=http://farm4.static.flickr.com/3416/3606143839_d71bddc0aa.jpg&amp;imgrefurl=http://www.flickr.com/photos/27048731@N03/3606143839/&amp;usg=__1iAqmmkTMeL2o1mzAXE13KyWW6o=&amp;h=244&amp;w=500&amp;sz=38&amp;hl=en&amp;start=7&amp;tbnid=wZwWCn_WDNmlmM:&amp;tbnh=63&amp;tbnw=130&amp;prev=/images?q=google+talk+logos&amp;gbv=2&amp;hl=en&amp;safe=off&amp;sa=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5.jpeg"/><Relationship Id="rId5" Type="http://schemas.openxmlformats.org/officeDocument/2006/relationships/image" Target="../media/image30.png"/><Relationship Id="rId15" Type="http://schemas.openxmlformats.org/officeDocument/2006/relationships/image" Target="../media/image37.jpeg"/><Relationship Id="rId10" Type="http://schemas.openxmlformats.org/officeDocument/2006/relationships/hyperlink" Target="http://images.google.co.uk/imgres?imgurl=http://www.coffeedrunk.com/wp-content/uploads/2008/09/yahoo_messenger_logo.png&amp;imgrefurl=http://www.coffeedrunk.com/2008/09/24/yahoo-messenger-90-available-for-download-today/&amp;usg=__YZTarCb9xtRgO_Jif4-XOiDRh1Q=&amp;h=256&amp;w=256&amp;sz=45&amp;hl=en&amp;start=2&amp;tbnid=jp-Wmy1bHPQoqM:&amp;tbnh=111&amp;tbnw=111&amp;prev=/images?q=instant+messenger+logos&amp;gbv=2&amp;hl=en&amp;safe=off" TargetMode="External"/><Relationship Id="rId19" Type="http://schemas.openxmlformats.org/officeDocument/2006/relationships/image" Target="../media/image4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hyperlink" Target="http://images.google.co.uk/imgres?imgurl=http://www.desinformado.com/wp-content/uploads/2009/01/wlm_logo-ic.png&amp;imgrefurl=http://www.desinformado.com/category/software/&amp;usg=__yL0RPH24b2tGC7Qys5l7s9nqtA4=&amp;h=256&amp;w=425&amp;sz=52&amp;hl=en&amp;start=6&amp;tbnid=nEyvM9niFJv_BM:&amp;tbnh=76&amp;tbnw=126&amp;prev=/images?q=instant+messenger+logos&amp;gbv=2&amp;hl=en&amp;safe=of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image" Target="../media/image6.jpe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hyperlink" Target="http://www.sxc.hu/browse.phtml?f=download&amp;id=454485" TargetMode="Externa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6.jpe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hyperlink" Target="http://www.sxc.hu/browse.phtml?f=download&amp;id=454485" TargetMode="Externa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7" Type="http://schemas.openxmlformats.org/officeDocument/2006/relationships/image" Target="../media/image55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56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6.jpe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hyperlink" Target="http://www.sxc.hu/browse.phtml?f=download&amp;id=454485" TargetMode="Externa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gridpma.org/review/ca-uae/Ankabut-GridCA_CP_CPS_1_0_1.doc" TargetMode="External"/><Relationship Id="rId2" Type="http://schemas.openxmlformats.org/officeDocument/2006/relationships/hyperlink" Target="mailto:ahmed.dabbagh@kustar.ac.a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ugridpma.org/review/ca-uae/traditional-CA-check-list-Ankabut-Grid-CA.xls" TargetMode="External"/><Relationship Id="rId5" Type="http://schemas.openxmlformats.org/officeDocument/2006/relationships/hyperlink" Target="https://www.eugridpma.org/review/ca-uae/Ankabut-EPIKH-Workshop.pdf" TargetMode="External"/><Relationship Id="rId4" Type="http://schemas.openxmlformats.org/officeDocument/2006/relationships/hyperlink" Target="https://www.eugridpma.org/review/ca-uae/Ankabut-GridCA_CP_CPS_0_0_0.doc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6.jpe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hyperlink" Target="http://www.sxc.hu/browse.phtml?f=download&amp;id=454485" TargetMode="Externa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6.jpe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hyperlink" Target="http://www.sxc.hu/browse.phtml?f=download&amp;id=454485" TargetMode="Externa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vmlDrawing" Target="../drawings/vmlDrawing5.vml"/><Relationship Id="rId6" Type="http://schemas.openxmlformats.org/officeDocument/2006/relationships/tags" Target="../tags/tag42.xml"/><Relationship Id="rId11" Type="http://schemas.openxmlformats.org/officeDocument/2006/relationships/oleObject" Target="../embeddings/oleObject5.bin"/><Relationship Id="rId5" Type="http://schemas.openxmlformats.org/officeDocument/2006/relationships/tags" Target="../tags/tag4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0.xml"/><Relationship Id="rId9" Type="http://schemas.openxmlformats.org/officeDocument/2006/relationships/tags" Target="../tags/tag4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Rectangle 17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41314" name="think-cell Slide" r:id="rId5" imgW="0" imgH="0" progId="">
              <p:embed/>
            </p:oleObj>
          </a:graphicData>
        </a:graphic>
      </p:graphicFrame>
      <p:sp>
        <p:nvSpPr>
          <p:cNvPr id="2053" name="Rectangle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8958263" cy="67214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ext Placeholder 1"/>
          <p:cNvSpPr txBox="1">
            <a:spLocks/>
          </p:cNvSpPr>
          <p:nvPr/>
        </p:nvSpPr>
        <p:spPr>
          <a:xfrm>
            <a:off x="5390147" y="3992767"/>
            <a:ext cx="3732082" cy="448604"/>
          </a:xfrm>
          <a:prstGeom prst="rect">
            <a:avLst/>
          </a:prstGeom>
        </p:spPr>
        <p:txBody>
          <a:bodyPr/>
          <a:lstStyle/>
          <a:p>
            <a:pPr marR="0" lvl="0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tabLst/>
              <a:defRPr/>
            </a:pPr>
            <a:r>
              <a:rPr kumimoji="0" lang="en-GB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Ankabut-Grid Certification</a:t>
            </a:r>
            <a:r>
              <a:rPr kumimoji="0" lang="en-GB" sz="160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Authority</a:t>
            </a:r>
          </a:p>
          <a:p>
            <a:pPr marR="0" lvl="0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tabLst/>
              <a:defRPr/>
            </a:pPr>
            <a:endParaRPr lang="en-GB" sz="1600" kern="0" baseline="0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pPr marR="0" lvl="0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tabLst/>
              <a:defRPr/>
            </a:pPr>
            <a:r>
              <a:rPr kumimoji="0" lang="en-GB" sz="160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step to Final Accreditation</a:t>
            </a:r>
            <a:endParaRPr kumimoji="0" lang="en-GB" sz="16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5390144" y="5323710"/>
            <a:ext cx="3317128" cy="604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Dr.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Ahmed Dabbagh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endParaRPr lang="en-US" sz="1600" b="0" kern="0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marR="0" lvl="0" indent="-342900" algn="l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 sz="1600" b="0" kern="0" dirty="0" smtClean="0">
                <a:solidFill>
                  <a:schemeClr val="bg1"/>
                </a:solidFill>
                <a:latin typeface="+mn-lt"/>
                <a:cs typeface="+mn-cs"/>
              </a:rPr>
              <a:t>Marrakech, 1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16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September 2011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71826" y="1553848"/>
            <a:ext cx="3889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solidFill>
                  <a:schemeClr val="bg1"/>
                </a:solidFill>
              </a:rPr>
              <a:t>23nd EUGridPMA Meeting, Marrakesh</a:t>
            </a:r>
          </a:p>
        </p:txBody>
      </p:sp>
      <p:pic>
        <p:nvPicPr>
          <p:cNvPr id="141316" name="Picture 4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691117" y="286601"/>
            <a:ext cx="2697116" cy="1158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Slide Number Placeholder 3"/>
          <p:cNvSpPr txBox="1">
            <a:spLocks noGrp="1"/>
          </p:cNvSpPr>
          <p:nvPr/>
        </p:nvSpPr>
        <p:spPr bwMode="auto">
          <a:xfrm>
            <a:off x="8545513" y="6435725"/>
            <a:ext cx="1952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fld id="{E3DA457A-EB5F-49F5-8C19-CFDB26A77C3D}" type="slidenum">
              <a:rPr lang="en-GB" sz="1000" b="0">
                <a:solidFill>
                  <a:srgbClr val="000000"/>
                </a:solidFill>
              </a:rPr>
              <a:pPr/>
              <a:t>10</a:t>
            </a:fld>
            <a:r>
              <a:rPr lang="en-GB" sz="1000" b="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7170" name="Rectangle 2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7170" name="think-cell Slide" r:id="rId12" imgW="0" imgH="0" progId="">
              <p:embed/>
            </p:oleObj>
          </a:graphicData>
        </a:graphic>
      </p:graphicFrame>
      <p:sp>
        <p:nvSpPr>
          <p:cNvPr id="7173" name="Slide Number Placeholder 2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FE1C6A7-1704-4881-9FFC-5716FED0C273}" type="slidenum">
              <a:rPr lang="en-GB" smtClean="0">
                <a:latin typeface="Arial" pitchFamily="34" charset="0"/>
              </a:rPr>
              <a:pPr/>
              <a:t>10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7174" name="Rectangle 4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 bwMode="gray">
          <a:xfrm>
            <a:off x="0" y="230188"/>
            <a:ext cx="8618538" cy="369887"/>
          </a:xfrm>
        </p:spPr>
        <p:txBody>
          <a:bodyPr/>
          <a:lstStyle/>
          <a:p>
            <a:pPr rtl="1" eaLnBrk="1" hangingPunct="1"/>
            <a:r>
              <a:rPr lang="en-US" sz="2400" smtClean="0"/>
              <a:t>Funding of Ankabut</a:t>
            </a:r>
          </a:p>
        </p:txBody>
      </p:sp>
      <p:graphicFrame>
        <p:nvGraphicFramePr>
          <p:cNvPr id="7171" name="Object 6"/>
          <p:cNvGraphicFramePr>
            <a:graphicFrameLocks noChangeAspect="1"/>
          </p:cNvGraphicFramePr>
          <p:nvPr/>
        </p:nvGraphicFramePr>
        <p:xfrm>
          <a:off x="741363" y="1624013"/>
          <a:ext cx="3459162" cy="3213100"/>
        </p:xfrm>
        <a:graphic>
          <a:graphicData uri="http://schemas.openxmlformats.org/presentationml/2006/ole">
            <p:oleObj spid="_x0000_s7171" name="Chart" r:id="rId13" imgW="6096060" imgH="4067085" progId="MSGraph.Chart.8">
              <p:embed followColorScheme="full"/>
            </p:oleObj>
          </a:graphicData>
        </a:graphic>
      </p:graphicFrame>
      <p:pic>
        <p:nvPicPr>
          <p:cNvPr id="7175" name="Picture 7" descr="ICT-Fund-logo-H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19250" y="3325813"/>
            <a:ext cx="903288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76513" y="2566988"/>
            <a:ext cx="9080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Rectangle 1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698500" y="1295400"/>
            <a:ext cx="3530600" cy="33972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7178" name="Rectangle 1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812800" y="1358900"/>
            <a:ext cx="3530600" cy="12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95350">
              <a:spcAft>
                <a:spcPts val="500"/>
              </a:spcAft>
              <a:buClr>
                <a:schemeClr val="tx2"/>
              </a:buClr>
            </a:pPr>
            <a:r>
              <a:rPr lang="en-GB" altLang="zh-CN" sz="1400">
                <a:solidFill>
                  <a:schemeClr val="bg2"/>
                </a:solidFill>
                <a:ea typeface="SimSun" pitchFamily="2" charset="-122"/>
              </a:rPr>
              <a:t>Current funding</a:t>
            </a:r>
            <a:endParaRPr lang="en-US" altLang="zh-CN" sz="1400">
              <a:solidFill>
                <a:schemeClr val="bg2"/>
              </a:solidFill>
              <a:ea typeface="SimSun" pitchFamily="2" charset="-122"/>
            </a:endParaRPr>
          </a:p>
        </p:txBody>
      </p:sp>
      <p:sp>
        <p:nvSpPr>
          <p:cNvPr id="7179" name="Rectangle 23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4762500" y="1295400"/>
            <a:ext cx="3530600" cy="33972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0" name="Rectangle 24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4876800" y="1358900"/>
            <a:ext cx="3530600" cy="12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95350">
              <a:spcAft>
                <a:spcPts val="500"/>
              </a:spcAft>
              <a:buClr>
                <a:schemeClr val="tx2"/>
              </a:buClr>
            </a:pPr>
            <a:r>
              <a:rPr lang="en-GB" altLang="zh-CN" sz="1400">
                <a:solidFill>
                  <a:schemeClr val="bg2"/>
                </a:solidFill>
                <a:ea typeface="SimSun" pitchFamily="2" charset="-122"/>
              </a:rPr>
              <a:t>Future funding</a:t>
            </a:r>
            <a:endParaRPr lang="en-US" altLang="zh-CN" sz="1400">
              <a:solidFill>
                <a:schemeClr val="bg2"/>
              </a:solidFill>
              <a:ea typeface="SimSun" pitchFamily="2" charset="-122"/>
            </a:endParaRPr>
          </a:p>
        </p:txBody>
      </p:sp>
      <p:grpSp>
        <p:nvGrpSpPr>
          <p:cNvPr id="7181" name="Group 25"/>
          <p:cNvGrpSpPr>
            <a:grpSpLocks/>
          </p:cNvGrpSpPr>
          <p:nvPr/>
        </p:nvGrpSpPr>
        <p:grpSpPr bwMode="auto">
          <a:xfrm>
            <a:off x="5187950" y="1920875"/>
            <a:ext cx="2609850" cy="2609850"/>
            <a:chOff x="3321" y="1440"/>
            <a:chExt cx="2064" cy="2064"/>
          </a:xfrm>
        </p:grpSpPr>
        <p:sp>
          <p:nvSpPr>
            <p:cNvPr id="7187" name="Oval 5"/>
            <p:cNvSpPr>
              <a:spLocks noChangeArrowheads="1"/>
            </p:cNvSpPr>
            <p:nvPr/>
          </p:nvSpPr>
          <p:spPr bwMode="auto">
            <a:xfrm>
              <a:off x="3321" y="1440"/>
              <a:ext cx="2064" cy="206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800" b="0"/>
            </a:p>
          </p:txBody>
        </p:sp>
        <p:pic>
          <p:nvPicPr>
            <p:cNvPr id="7188" name="Picture 6" descr="pic7"/>
            <p:cNvPicPr>
              <a:picLocks noChangeAspect="1" noChangeArrowheads="1"/>
            </p:cNvPicPr>
            <p:nvPr/>
          </p:nvPicPr>
          <p:blipFill>
            <a:blip r:embed="rId16" cstate="print"/>
            <a:srcRect l="2054" t="8989" r="90758" b="14044"/>
            <a:stretch>
              <a:fillRect/>
            </a:stretch>
          </p:blipFill>
          <p:spPr bwMode="auto">
            <a:xfrm>
              <a:off x="3581" y="1868"/>
              <a:ext cx="336" cy="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9" name="Picture 7" descr="zayed_university_logo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707" y="1734"/>
              <a:ext cx="329" cy="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0" name="Picture 8" descr="middlebanner"/>
            <p:cNvPicPr>
              <a:picLocks noChangeAspect="1" noChangeArrowheads="1"/>
            </p:cNvPicPr>
            <p:nvPr/>
          </p:nvPicPr>
          <p:blipFill>
            <a:blip r:embed="rId18" cstate="print"/>
            <a:srcRect l="34351" t="16667" r="33588" b="39999"/>
            <a:stretch>
              <a:fillRect/>
            </a:stretch>
          </p:blipFill>
          <p:spPr bwMode="auto">
            <a:xfrm>
              <a:off x="3869" y="2950"/>
              <a:ext cx="395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1" name="Picture 9" descr="uaeu_logo_47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427" y="2458"/>
              <a:ext cx="402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2" name="Picture 10" descr="logo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975" y="1528"/>
              <a:ext cx="697" cy="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82" name="Rectangle 32"/>
          <p:cNvSpPr>
            <a:spLocks noChangeArrowheads="1"/>
          </p:cNvSpPr>
          <p:nvPr/>
        </p:nvSpPr>
        <p:spPr bwMode="auto">
          <a:xfrm>
            <a:off x="4791075" y="1624013"/>
            <a:ext cx="3475038" cy="3213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183" name="Picture 34" descr="Ausriss-gross"/>
          <p:cNvPicPr>
            <a:picLocks noChangeArrowheads="1"/>
          </p:cNvPicPr>
          <p:nvPr>
            <p:custDataLst>
              <p:tags r:id="rId7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gray">
          <a:xfrm>
            <a:off x="696913" y="4968875"/>
            <a:ext cx="37401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3" name="Rectangle 3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42963" y="5057775"/>
            <a:ext cx="3506787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93675" lvl="1" indent="-192088" defTabSz="895350">
              <a:buClr>
                <a:schemeClr val="tx2"/>
              </a:buClr>
              <a:buFont typeface="Arial" charset="0"/>
              <a:buChar char="▪"/>
              <a:defRPr/>
            </a:pPr>
            <a:r>
              <a:rPr lang="en-US" sz="140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ICT fund will fund the ANKABUT project for the initial five years of operation</a:t>
            </a:r>
          </a:p>
          <a:p>
            <a:pPr marL="193675" lvl="1" indent="-192088" defTabSz="895350">
              <a:buClr>
                <a:schemeClr val="tx2"/>
              </a:buClr>
              <a:buFont typeface="Arial" charset="0"/>
              <a:buChar char="▪"/>
              <a:defRPr/>
            </a:pPr>
            <a:endParaRPr lang="en-GB" sz="1400" dirty="0">
              <a:solidFill>
                <a:schemeClr val="accent1">
                  <a:lumMod val="25000"/>
                </a:schemeClr>
              </a:solidFill>
              <a:latin typeface="Arial" charset="0"/>
              <a:cs typeface="+mn-cs"/>
            </a:endParaRPr>
          </a:p>
          <a:p>
            <a:pPr marL="193675" lvl="1" indent="-192088" defTabSz="895350">
              <a:buClr>
                <a:schemeClr val="tx2"/>
              </a:buClr>
              <a:buFont typeface="Arial" charset="0"/>
              <a:buChar char="▪"/>
              <a:defRPr/>
            </a:pPr>
            <a:r>
              <a:rPr lang="en-GB" sz="140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During this time ,KUSTAR will manage ANKABUT in partnership with ETISALAT</a:t>
            </a:r>
            <a:endParaRPr lang="en-US" sz="1400" dirty="0">
              <a:solidFill>
                <a:schemeClr val="accent1">
                  <a:lumMod val="25000"/>
                </a:schemeClr>
              </a:solidFill>
              <a:latin typeface="Arial" charset="0"/>
              <a:cs typeface="+mn-cs"/>
            </a:endParaRPr>
          </a:p>
        </p:txBody>
      </p:sp>
      <p:pic>
        <p:nvPicPr>
          <p:cNvPr id="7185" name="Picture 40" descr="Ausriss-gross"/>
          <p:cNvPicPr>
            <a:picLocks noChangeArrowheads="1"/>
          </p:cNvPicPr>
          <p:nvPr>
            <p:custDataLst>
              <p:tags r:id="rId9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gray">
          <a:xfrm>
            <a:off x="4732338" y="4968875"/>
            <a:ext cx="37401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5" name="Rectangle 4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78388" y="5057775"/>
            <a:ext cx="3506787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93675" lvl="1" indent="-192088" defTabSz="895350">
              <a:buClr>
                <a:schemeClr val="tx2"/>
              </a:buClr>
              <a:buFont typeface="Arial" charset="0"/>
              <a:buChar char="▪"/>
              <a:defRPr/>
            </a:pPr>
            <a:r>
              <a:rPr lang="en-GB" sz="140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Beyond the 5 years, ANKABUT will be spun-off as an independent organization with ownership stakes held by its users.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894291" y="3550949"/>
            <a:ext cx="728661" cy="33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Action Button: Return 27">
            <a:hlinkClick r:id="" action="ppaction://noaction" highlightClick="1"/>
          </p:cNvPr>
          <p:cNvSpPr/>
          <p:nvPr/>
        </p:nvSpPr>
        <p:spPr bwMode="auto">
          <a:xfrm>
            <a:off x="6261100" y="2870200"/>
            <a:ext cx="488950" cy="565150"/>
          </a:xfrm>
          <a:prstGeom prst="actionButtonReturn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Placeholder 2"/>
          <p:cNvSpPr>
            <a:spLocks noGrp="1"/>
          </p:cNvSpPr>
          <p:nvPr>
            <p:ph type="title"/>
          </p:nvPr>
        </p:nvSpPr>
        <p:spPr>
          <a:xfrm>
            <a:off x="534988" y="977900"/>
            <a:ext cx="3989387" cy="615950"/>
          </a:xfrm>
        </p:spPr>
        <p:txBody>
          <a:bodyPr/>
          <a:lstStyle/>
          <a:p>
            <a:r>
              <a:rPr lang="en-US" sz="2000" dirty="0" smtClean="0"/>
              <a:t>25 Campuses connected </a:t>
            </a:r>
            <a:br>
              <a:rPr lang="en-US" sz="2000" dirty="0" smtClean="0"/>
            </a:br>
            <a:r>
              <a:rPr lang="en-US" sz="2000" dirty="0" smtClean="0"/>
              <a:t>to the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938" y="1760538"/>
            <a:ext cx="3941762" cy="2747667"/>
          </a:xfrm>
          <a:ln>
            <a:solidFill>
              <a:srgbClr val="00B050"/>
            </a:solidFill>
          </a:ln>
        </p:spPr>
        <p:txBody>
          <a:bodyPr/>
          <a:lstStyle/>
          <a:p>
            <a:pPr marL="285750" indent="-285750">
              <a:lnSpc>
                <a:spcPct val="200000"/>
              </a:lnSpc>
              <a:defRPr/>
            </a:pPr>
            <a:r>
              <a:rPr lang="en-US" sz="1300" b="1" dirty="0" smtClean="0">
                <a:solidFill>
                  <a:srgbClr val="006600"/>
                </a:solidFill>
              </a:rPr>
              <a:t>Khalifa University 2 campuses</a:t>
            </a:r>
          </a:p>
          <a:p>
            <a:pPr marL="285750" indent="-285750">
              <a:lnSpc>
                <a:spcPct val="200000"/>
              </a:lnSpc>
              <a:defRPr/>
            </a:pPr>
            <a:r>
              <a:rPr lang="en-US" sz="1300" b="1" dirty="0" smtClean="0">
                <a:solidFill>
                  <a:srgbClr val="006600"/>
                </a:solidFill>
              </a:rPr>
              <a:t>Institute of Applied Technology 6 campuses</a:t>
            </a:r>
          </a:p>
          <a:p>
            <a:pPr marL="285750" indent="-285750">
              <a:lnSpc>
                <a:spcPct val="200000"/>
              </a:lnSpc>
              <a:defRPr/>
            </a:pPr>
            <a:r>
              <a:rPr lang="en-US" sz="1300" b="1" dirty="0" smtClean="0">
                <a:solidFill>
                  <a:srgbClr val="006600"/>
                </a:solidFill>
              </a:rPr>
              <a:t>Higher College of Technology 13 campuses</a:t>
            </a:r>
          </a:p>
          <a:p>
            <a:pPr marL="285750" indent="-285750">
              <a:lnSpc>
                <a:spcPct val="200000"/>
              </a:lnSpc>
              <a:defRPr/>
            </a:pPr>
            <a:r>
              <a:rPr lang="en-US" sz="1300" b="1" dirty="0" smtClean="0">
                <a:solidFill>
                  <a:srgbClr val="006600"/>
                </a:solidFill>
              </a:rPr>
              <a:t>Zayed University 2 campuses</a:t>
            </a:r>
          </a:p>
          <a:p>
            <a:pPr marL="285750" indent="-285750">
              <a:lnSpc>
                <a:spcPct val="200000"/>
              </a:lnSpc>
              <a:defRPr/>
            </a:pPr>
            <a:r>
              <a:rPr lang="en-US" sz="1300" b="1" dirty="0" smtClean="0">
                <a:solidFill>
                  <a:srgbClr val="006600"/>
                </a:solidFill>
              </a:rPr>
              <a:t>United Arab Emirates University</a:t>
            </a:r>
          </a:p>
          <a:p>
            <a:pPr marL="285750" indent="-285750">
              <a:lnSpc>
                <a:spcPct val="200000"/>
              </a:lnSpc>
              <a:defRPr/>
            </a:pPr>
            <a:r>
              <a:rPr lang="en-US" sz="1300" b="1" dirty="0" smtClean="0">
                <a:solidFill>
                  <a:srgbClr val="006600"/>
                </a:solidFill>
              </a:rPr>
              <a:t>American University of Dubai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endParaRPr lang="en-US" sz="1400" b="1" dirty="0">
              <a:solidFill>
                <a:srgbClr val="006600"/>
              </a:solidFill>
            </a:endParaRP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35C18CF-69DF-4CC7-A00E-329A71359B09}" type="slidenum">
              <a:rPr lang="en-GB" smtClean="0">
                <a:latin typeface="Arial" pitchFamily="34" charset="0"/>
              </a:rPr>
              <a:pPr/>
              <a:t>11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4316820" y="1736725"/>
            <a:ext cx="4644618" cy="498475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/>
          <a:lstStyle/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C00000"/>
                </a:solidFill>
              </a:rPr>
              <a:t>Rochester Institute of Technology Dubai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C00000"/>
                </a:solidFill>
              </a:rPr>
              <a:t>American University of Sharjah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rgbClr val="C00000"/>
                </a:solidFill>
                <a:latin typeface="+mn-lt"/>
                <a:cs typeface="+mn-cs"/>
              </a:rPr>
              <a:t>New York University Abu Dhabi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rgbClr val="C00000"/>
                </a:solidFill>
                <a:latin typeface="+mn-lt"/>
                <a:cs typeface="+mn-cs"/>
              </a:rPr>
              <a:t>EPFL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 err="1" smtClean="0">
                <a:solidFill>
                  <a:srgbClr val="C00000"/>
                </a:solidFill>
                <a:latin typeface="+mn-lt"/>
                <a:cs typeface="+mn-cs"/>
              </a:rPr>
              <a:t>Masdar</a:t>
            </a:r>
            <a:r>
              <a:rPr lang="en-US" kern="0" dirty="0" smtClean="0">
                <a:solidFill>
                  <a:srgbClr val="C00000"/>
                </a:solidFill>
                <a:latin typeface="+mn-lt"/>
                <a:cs typeface="+mn-cs"/>
              </a:rPr>
              <a:t> </a:t>
            </a: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Institute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rgbClr val="C00000"/>
                </a:solidFill>
                <a:latin typeface="+mn-lt"/>
                <a:cs typeface="+mn-cs"/>
              </a:rPr>
              <a:t>Abu-Dhabi </a:t>
            </a: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University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The Petroleum Institute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Institute of Applied Technology * 3 new campuses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Higher College of Technology </a:t>
            </a:r>
            <a:r>
              <a:rPr lang="en-US" kern="0" dirty="0" smtClean="0">
                <a:solidFill>
                  <a:srgbClr val="C00000"/>
                </a:solidFill>
                <a:latin typeface="+mn-lt"/>
                <a:cs typeface="+mn-cs"/>
              </a:rPr>
              <a:t>* 3 </a:t>
            </a: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remote campuses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Zayed University </a:t>
            </a:r>
            <a:r>
              <a:rPr lang="en-US" kern="0" dirty="0" smtClean="0">
                <a:solidFill>
                  <a:srgbClr val="C00000"/>
                </a:solidFill>
                <a:latin typeface="+mn-lt"/>
                <a:cs typeface="+mn-cs"/>
              </a:rPr>
              <a:t>* 2 </a:t>
            </a: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new campuses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Abu Dhabi Vocational Education and Training Institute *9</a:t>
            </a:r>
          </a:p>
          <a:p>
            <a:pPr marL="285750" indent="-285750" defTabSz="895350" eaLnBrk="0" hangingPunct="0">
              <a:lnSpc>
                <a:spcPct val="200000"/>
              </a:lnSpc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C00000"/>
                </a:solidFill>
                <a:latin typeface="+mn-lt"/>
                <a:cs typeface="+mn-cs"/>
              </a:rPr>
              <a:t>ALHOSN University</a:t>
            </a:r>
          </a:p>
          <a:p>
            <a:pPr marL="342900" indent="-342900" defTabSz="895350" eaLnBrk="0" hangingPunct="0">
              <a:lnSpc>
                <a:spcPct val="150000"/>
              </a:lnSpc>
              <a:buClr>
                <a:schemeClr val="tx2"/>
              </a:buClr>
              <a:defRPr/>
            </a:pPr>
            <a:endParaRPr lang="en-US" sz="1300" kern="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714875" y="977900"/>
            <a:ext cx="398938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95350" eaLnBrk="0" hangingPunct="0">
              <a:defRPr/>
            </a:pPr>
            <a:r>
              <a:rPr lang="en-US" sz="20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25 </a:t>
            </a:r>
            <a:r>
              <a:rPr lang="en-US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Campuses to be connected </a:t>
            </a:r>
            <a:br>
              <a:rPr lang="en-US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to the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gray"/>
        <p:txBody>
          <a:bodyPr/>
          <a:lstStyle/>
          <a:p>
            <a:pPr eaLnBrk="1" hangingPunct="1"/>
            <a:r>
              <a:rPr lang="en-GB" smtClean="0"/>
              <a:t>Agenda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3D7332-8C08-49D7-B27C-70422E5ED314}" type="slidenum">
              <a:rPr lang="en-GB" smtClean="0">
                <a:latin typeface="Arial" pitchFamily="34" charset="0"/>
              </a:rPr>
              <a:pPr/>
              <a:t>12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2100" y="1249363"/>
            <a:ext cx="8140057" cy="4662485"/>
            <a:chOff x="291323" y="1248734"/>
            <a:chExt cx="8140840" cy="4662968"/>
          </a:xfrm>
        </p:grpSpPr>
        <p:pic>
          <p:nvPicPr>
            <p:cNvPr id="14341" name="Picture 4" descr="Office equipment">
              <a:hlinkClick r:id="rId6"/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291323" y="1248734"/>
              <a:ext cx="3846512" cy="4662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289030" y="1269373"/>
              <a:ext cx="4143133" cy="4633561"/>
              <a:chOff x="4289030" y="1269373"/>
              <a:chExt cx="4143133" cy="4633561"/>
            </a:xfrm>
          </p:grpSpPr>
          <p:sp>
            <p:nvSpPr>
              <p:cNvPr id="724997" name="AgendaText"/>
              <p:cNvSpPr>
                <a:spLocks noChangeArrowheads="1"/>
              </p:cNvSpPr>
              <p:nvPr/>
            </p:nvSpPr>
            <p:spPr bwMode="gray">
              <a:xfrm>
                <a:off x="4298557" y="1269373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UAE Strategy</a:t>
                </a:r>
              </a:p>
            </p:txBody>
          </p:sp>
          <p:sp>
            <p:nvSpPr>
              <p:cNvPr id="7" name="AgendaText"/>
              <p:cNvSpPr>
                <a:spLocks noChangeArrowheads="1"/>
              </p:cNvSpPr>
              <p:nvPr/>
            </p:nvSpPr>
            <p:spPr bwMode="gray">
              <a:xfrm>
                <a:off x="4309028" y="5247229"/>
                <a:ext cx="4123135" cy="65570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1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Ankabut-Grid CA</a:t>
                </a:r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" name="AgendaText"/>
              <p:cNvSpPr>
                <a:spLocks noChangeArrowheads="1"/>
              </p:cNvSpPr>
              <p:nvPr/>
            </p:nvSpPr>
            <p:spPr bwMode="gray">
              <a:xfrm>
                <a:off x="4296969" y="2774131"/>
                <a:ext cx="4123132" cy="65570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/>
                    </a:solidFill>
                    <a:latin typeface="Arial" charset="0"/>
                    <a:cs typeface="+mn-cs"/>
                  </a:rPr>
                  <a:t>Connect</a:t>
                </a:r>
              </a:p>
            </p:txBody>
          </p:sp>
          <p:sp>
            <p:nvSpPr>
              <p:cNvPr id="10" name="AgendaText"/>
              <p:cNvSpPr>
                <a:spLocks noChangeArrowheads="1"/>
              </p:cNvSpPr>
              <p:nvPr/>
            </p:nvSpPr>
            <p:spPr bwMode="gray">
              <a:xfrm>
                <a:off x="4298557" y="2058442"/>
                <a:ext cx="4123132" cy="655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</a:t>
                </a:r>
              </a:p>
            </p:txBody>
          </p:sp>
          <p:sp>
            <p:nvSpPr>
              <p:cNvPr id="11" name="AgendaText"/>
              <p:cNvSpPr>
                <a:spLocks noChangeArrowheads="1"/>
              </p:cNvSpPr>
              <p:nvPr/>
            </p:nvSpPr>
            <p:spPr bwMode="gray">
              <a:xfrm>
                <a:off x="4296969" y="3574314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Communicate</a:t>
                </a:r>
              </a:p>
            </p:txBody>
          </p:sp>
          <p:sp>
            <p:nvSpPr>
              <p:cNvPr id="12" name="AgendaText"/>
              <p:cNvSpPr>
                <a:spLocks noChangeArrowheads="1"/>
              </p:cNvSpPr>
              <p:nvPr/>
            </p:nvSpPr>
            <p:spPr bwMode="gray">
              <a:xfrm>
                <a:off x="4289030" y="4374496"/>
                <a:ext cx="4123133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Collaborate</a:t>
                </a:r>
                <a:endParaRPr lang="en-US" sz="2000" dirty="0">
                  <a:solidFill>
                    <a:schemeClr val="bg2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1723" y="925373"/>
            <a:ext cx="5491408" cy="534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 bwMode="auto">
          <a:xfrm>
            <a:off x="5451231" y="879232"/>
            <a:ext cx="2672861" cy="541606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GB" dirty="0" smtClean="0"/>
              <a:t>Ankabut Optical Network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57A77-D757-45E8-9E66-375AD20E79BA}" type="slidenum">
              <a:rPr lang="en-GB" smtClean="0"/>
              <a:pPr>
                <a:defRPr/>
              </a:pPr>
              <a:t>13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7" name="Rectangle 6"/>
          <p:cNvSpPr/>
          <p:nvPr/>
        </p:nvSpPr>
        <p:spPr bwMode="auto">
          <a:xfrm>
            <a:off x="140689" y="738554"/>
            <a:ext cx="4021003" cy="147710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29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784225" y="1427163"/>
            <a:ext cx="6805613" cy="15875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784225" y="1101726"/>
            <a:ext cx="6805613" cy="484188"/>
            <a:chOff x="494" y="539"/>
            <a:chExt cx="4287" cy="305"/>
          </a:xfrm>
        </p:grpSpPr>
        <p:sp>
          <p:nvSpPr>
            <p:cNvPr id="10" name="Rectangle 2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494" y="539"/>
              <a:ext cx="4287" cy="21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" name="Rectangle 2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565" y="579"/>
              <a:ext cx="3668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defTabSz="895350">
                <a:spcAft>
                  <a:spcPts val="500"/>
                </a:spcAft>
                <a:buClr>
                  <a:schemeClr val="tx2"/>
                </a:buClr>
              </a:pPr>
              <a:r>
                <a:rPr lang="en-GB" altLang="zh-CN" sz="1400" dirty="0" smtClean="0">
                  <a:solidFill>
                    <a:schemeClr val="bg2"/>
                  </a:solidFill>
                  <a:ea typeface="SimSun" pitchFamily="2" charset="-122"/>
                </a:rPr>
                <a:t>A network built by academics for academics</a:t>
              </a:r>
              <a:endParaRPr lang="en-US" altLang="zh-CN" sz="1400" dirty="0">
                <a:solidFill>
                  <a:schemeClr val="bg2"/>
                </a:solidFill>
                <a:ea typeface="SimSun" pitchFamily="2" charset="-122"/>
              </a:endParaRPr>
            </a:p>
          </p:txBody>
        </p:sp>
        <p:sp>
          <p:nvSpPr>
            <p:cNvPr id="12" name="Rectangle 29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494" y="744"/>
              <a:ext cx="4287" cy="10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62401" y="4900247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" dirty="0" smtClean="0">
                <a:solidFill>
                  <a:schemeClr val="accent6">
                    <a:lumMod val="50000"/>
                  </a:schemeClr>
                </a:solidFill>
              </a:rPr>
              <a:t>UAE University</a:t>
            </a:r>
          </a:p>
          <a:p>
            <a:r>
              <a:rPr lang="en-GB" sz="600" dirty="0" smtClean="0">
                <a:solidFill>
                  <a:schemeClr val="accent6">
                    <a:lumMod val="50000"/>
                  </a:schemeClr>
                </a:solidFill>
              </a:rPr>
              <a:t>IAT</a:t>
            </a:r>
            <a:endParaRPr lang="en-GB" sz="6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5239437" y="1570891"/>
            <a:ext cx="3651663" cy="2004649"/>
            <a:chOff x="-139646" y="1540910"/>
            <a:chExt cx="9623845" cy="5373313"/>
          </a:xfrm>
        </p:grpSpPr>
        <p:pic>
          <p:nvPicPr>
            <p:cNvPr id="16" name="Picture 6" descr="12388470061053-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-139646" y="1540910"/>
              <a:ext cx="9623845" cy="5373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654298" y="3111500"/>
              <a:ext cx="3097213" cy="958850"/>
            </a:xfrm>
            <a:custGeom>
              <a:avLst/>
              <a:gdLst>
                <a:gd name="T0" fmla="*/ 2147483647 w 1951"/>
                <a:gd name="T1" fmla="*/ 2147483647 h 604"/>
                <a:gd name="T2" fmla="*/ 2147483647 w 1951"/>
                <a:gd name="T3" fmla="*/ 2147483647 h 604"/>
                <a:gd name="T4" fmla="*/ 2147483647 w 1951"/>
                <a:gd name="T5" fmla="*/ 2147483647 h 604"/>
                <a:gd name="T6" fmla="*/ 2147483647 w 1951"/>
                <a:gd name="T7" fmla="*/ 2147483647 h 604"/>
                <a:gd name="T8" fmla="*/ 2147483647 w 1951"/>
                <a:gd name="T9" fmla="*/ 2147483647 h 604"/>
                <a:gd name="T10" fmla="*/ 2147483647 w 1951"/>
                <a:gd name="T11" fmla="*/ 2147483647 h 604"/>
                <a:gd name="T12" fmla="*/ 2147483647 w 1951"/>
                <a:gd name="T13" fmla="*/ 2147483647 h 604"/>
                <a:gd name="T14" fmla="*/ 2147483647 w 1951"/>
                <a:gd name="T15" fmla="*/ 2147483647 h 604"/>
                <a:gd name="T16" fmla="*/ 2147483647 w 1951"/>
                <a:gd name="T17" fmla="*/ 0 h 604"/>
                <a:gd name="T18" fmla="*/ 2147483647 w 1951"/>
                <a:gd name="T19" fmla="*/ 2147483647 h 604"/>
                <a:gd name="T20" fmla="*/ 2147483647 w 1951"/>
                <a:gd name="T21" fmla="*/ 2147483647 h 604"/>
                <a:gd name="T22" fmla="*/ 0 w 1951"/>
                <a:gd name="T23" fmla="*/ 2147483647 h 60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51"/>
                <a:gd name="T37" fmla="*/ 0 h 604"/>
                <a:gd name="T38" fmla="*/ 1951 w 1951"/>
                <a:gd name="T39" fmla="*/ 604 h 60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51" h="604">
                  <a:moveTo>
                    <a:pt x="1849" y="418"/>
                  </a:moveTo>
                  <a:lnTo>
                    <a:pt x="1951" y="455"/>
                  </a:lnTo>
                  <a:lnTo>
                    <a:pt x="1840" y="576"/>
                  </a:lnTo>
                  <a:lnTo>
                    <a:pt x="1691" y="604"/>
                  </a:lnTo>
                  <a:lnTo>
                    <a:pt x="1542" y="335"/>
                  </a:lnTo>
                  <a:lnTo>
                    <a:pt x="1375" y="288"/>
                  </a:lnTo>
                  <a:lnTo>
                    <a:pt x="1245" y="270"/>
                  </a:lnTo>
                  <a:lnTo>
                    <a:pt x="1134" y="140"/>
                  </a:lnTo>
                  <a:lnTo>
                    <a:pt x="1097" y="0"/>
                  </a:lnTo>
                  <a:lnTo>
                    <a:pt x="994" y="10"/>
                  </a:lnTo>
                  <a:lnTo>
                    <a:pt x="316" y="47"/>
                  </a:lnTo>
                  <a:lnTo>
                    <a:pt x="0" y="26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100"/>
          </a:xfrm>
        </p:spPr>
        <p:txBody>
          <a:bodyPr/>
          <a:lstStyle/>
          <a:p>
            <a:pPr eaLnBrk="1" hangingPunct="1"/>
            <a:r>
              <a:rPr lang="en-GB" smtClean="0"/>
              <a:t>Ankabut National Network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A24E48A-CB5D-4AF1-950A-96206A03B73B}" type="slidenum">
              <a:rPr lang="en-GB" smtClean="0">
                <a:latin typeface="Arial" pitchFamily="34" charset="0"/>
              </a:rPr>
              <a:pPr/>
              <a:t>14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25604" name="Rectangle 29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784225" y="1427163"/>
            <a:ext cx="6805613" cy="15875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605" name="Group 37"/>
          <p:cNvGrpSpPr>
            <a:grpSpLocks/>
          </p:cNvGrpSpPr>
          <p:nvPr/>
        </p:nvGrpSpPr>
        <p:grpSpPr bwMode="auto">
          <a:xfrm>
            <a:off x="784225" y="1101725"/>
            <a:ext cx="6805613" cy="484188"/>
            <a:chOff x="494" y="539"/>
            <a:chExt cx="4287" cy="305"/>
          </a:xfrm>
        </p:grpSpPr>
        <p:sp>
          <p:nvSpPr>
            <p:cNvPr id="25844" name="Rectangle 2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494" y="539"/>
              <a:ext cx="4287" cy="21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845" name="Rectangle 2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565" y="579"/>
              <a:ext cx="3668" cy="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95350">
                <a:spcAft>
                  <a:spcPts val="500"/>
                </a:spcAft>
                <a:buClr>
                  <a:schemeClr val="tx2"/>
                </a:buClr>
              </a:pPr>
              <a:r>
                <a:rPr lang="en-GB" altLang="zh-CN" sz="1400">
                  <a:solidFill>
                    <a:schemeClr val="bg2"/>
                  </a:solidFill>
                  <a:ea typeface="SimSun" pitchFamily="2" charset="-122"/>
                </a:rPr>
                <a:t>6 Universities covering 25 Campuses</a:t>
              </a:r>
              <a:endParaRPr lang="en-US" altLang="zh-CN" sz="1400">
                <a:solidFill>
                  <a:schemeClr val="bg2"/>
                </a:solidFill>
                <a:ea typeface="SimSun" pitchFamily="2" charset="-122"/>
              </a:endParaRPr>
            </a:p>
          </p:txBody>
        </p:sp>
        <p:sp>
          <p:nvSpPr>
            <p:cNvPr id="25846" name="Rectangle 29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494" y="744"/>
              <a:ext cx="4287" cy="10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3450" y="2854325"/>
            <a:ext cx="8175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6263" y="2854325"/>
            <a:ext cx="8175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3450" y="3879850"/>
            <a:ext cx="8175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6263" y="3879850"/>
            <a:ext cx="8175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6263" y="4978400"/>
            <a:ext cx="8175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2919413" y="5345113"/>
            <a:ext cx="2824162" cy="47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>
            <a:off x="2919413" y="3225800"/>
            <a:ext cx="2824162" cy="47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 flipV="1">
            <a:off x="2611438" y="4621213"/>
            <a:ext cx="0" cy="454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 flipV="1">
            <a:off x="6069013" y="4621213"/>
            <a:ext cx="0" cy="454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 flipV="1">
            <a:off x="2611438" y="3592513"/>
            <a:ext cx="0" cy="3794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auto">
          <a:xfrm flipV="1">
            <a:off x="6059488" y="360045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2938463" y="2851150"/>
            <a:ext cx="12604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ahoma" pitchFamily="34" charset="0"/>
                <a:cs typeface="Tahoma" pitchFamily="34" charset="0"/>
              </a:rPr>
              <a:t>Ras Al Khaima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2947988" y="4422775"/>
            <a:ext cx="7524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ahoma" pitchFamily="34" charset="0"/>
                <a:cs typeface="Tahoma" pitchFamily="34" charset="0"/>
              </a:rPr>
              <a:t>Sharjah</a:t>
            </a: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2203450" y="5853113"/>
            <a:ext cx="6572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ahoma" pitchFamily="34" charset="0"/>
                <a:cs typeface="Tahoma" pitchFamily="34" charset="0"/>
              </a:rPr>
              <a:t>AL Ain</a:t>
            </a: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4994275" y="4168775"/>
            <a:ext cx="61436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ahoma" pitchFamily="34" charset="0"/>
                <a:cs typeface="Tahoma" pitchFamily="34" charset="0"/>
              </a:rPr>
              <a:t>Dubai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6238875" y="5768975"/>
            <a:ext cx="960438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ahoma" pitchFamily="34" charset="0"/>
                <a:cs typeface="Tahoma" pitchFamily="34" charset="0"/>
              </a:rPr>
              <a:t>Abu Dhabi</a:t>
            </a: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4921250" y="2776538"/>
            <a:ext cx="7874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ahoma" pitchFamily="34" charset="0"/>
                <a:cs typeface="Tahoma" pitchFamily="34" charset="0"/>
              </a:rPr>
              <a:t>Fujairah</a:t>
            </a:r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>
            <a:off x="4079875" y="4568825"/>
            <a:ext cx="660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V="1">
            <a:off x="4079875" y="4714875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4152900" y="4348163"/>
            <a:ext cx="587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>
                <a:latin typeface="Tahoma" pitchFamily="34" charset="0"/>
                <a:cs typeface="Tahoma" pitchFamily="34" charset="0"/>
              </a:rPr>
              <a:t>10 GE</a:t>
            </a:r>
          </a:p>
        </p:txBody>
      </p:sp>
      <p:sp>
        <p:nvSpPr>
          <p:cNvPr id="25626" name="Text Box 26"/>
          <p:cNvSpPr txBox="1">
            <a:spLocks noChangeArrowheads="1"/>
          </p:cNvSpPr>
          <p:nvPr/>
        </p:nvSpPr>
        <p:spPr bwMode="auto">
          <a:xfrm>
            <a:off x="4152900" y="4714875"/>
            <a:ext cx="587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>
                <a:latin typeface="Tahoma" pitchFamily="34" charset="0"/>
                <a:cs typeface="Tahoma" pitchFamily="34" charset="0"/>
              </a:rPr>
              <a:t>1   GE</a:t>
            </a:r>
          </a:p>
        </p:txBody>
      </p:sp>
      <p:pic>
        <p:nvPicPr>
          <p:cNvPr id="25627" name="Picture 2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4538663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8" name="Picture 2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4759325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9" name="Picture 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4978400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0" name="Picture 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5197475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1" name="Picture 3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5418138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2" name="Picture 3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5637213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3" name="Picture 3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5857875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4" name="Picture 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6076950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35" name="Line 35"/>
          <p:cNvSpPr>
            <a:spLocks noChangeShapeType="1"/>
          </p:cNvSpPr>
          <p:nvPr/>
        </p:nvSpPr>
        <p:spPr bwMode="auto">
          <a:xfrm flipV="1">
            <a:off x="6391275" y="5124450"/>
            <a:ext cx="1247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6" name="Line 36"/>
          <p:cNvSpPr>
            <a:spLocks noChangeShapeType="1"/>
          </p:cNvSpPr>
          <p:nvPr/>
        </p:nvSpPr>
        <p:spPr bwMode="auto">
          <a:xfrm flipV="1">
            <a:off x="6391275" y="5272088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7" name="Line 37"/>
          <p:cNvSpPr>
            <a:spLocks noChangeShapeType="1"/>
          </p:cNvSpPr>
          <p:nvPr/>
        </p:nvSpPr>
        <p:spPr bwMode="auto">
          <a:xfrm flipV="1">
            <a:off x="6391275" y="5345113"/>
            <a:ext cx="1468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8" name="Line 38"/>
          <p:cNvSpPr>
            <a:spLocks noChangeShapeType="1"/>
          </p:cNvSpPr>
          <p:nvPr/>
        </p:nvSpPr>
        <p:spPr bwMode="auto">
          <a:xfrm flipV="1">
            <a:off x="6391275" y="5197475"/>
            <a:ext cx="132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9" name="Line 39"/>
          <p:cNvSpPr>
            <a:spLocks noChangeShapeType="1"/>
          </p:cNvSpPr>
          <p:nvPr/>
        </p:nvSpPr>
        <p:spPr bwMode="auto">
          <a:xfrm flipV="1">
            <a:off x="6391275" y="5418138"/>
            <a:ext cx="1395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0" name="Line 40"/>
          <p:cNvSpPr>
            <a:spLocks noChangeShapeType="1"/>
          </p:cNvSpPr>
          <p:nvPr/>
        </p:nvSpPr>
        <p:spPr bwMode="auto">
          <a:xfrm flipV="1">
            <a:off x="6391275" y="5491163"/>
            <a:ext cx="132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1" name="Line 41"/>
          <p:cNvSpPr>
            <a:spLocks noChangeShapeType="1"/>
          </p:cNvSpPr>
          <p:nvPr/>
        </p:nvSpPr>
        <p:spPr bwMode="auto">
          <a:xfrm flipV="1">
            <a:off x="6391275" y="5564188"/>
            <a:ext cx="1247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2" name="Line 42"/>
          <p:cNvSpPr>
            <a:spLocks noChangeShapeType="1"/>
          </p:cNvSpPr>
          <p:nvPr/>
        </p:nvSpPr>
        <p:spPr bwMode="auto">
          <a:xfrm flipV="1">
            <a:off x="6391275" y="5637213"/>
            <a:ext cx="11747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3" name="Line 43"/>
          <p:cNvSpPr>
            <a:spLocks noChangeShapeType="1"/>
          </p:cNvSpPr>
          <p:nvPr/>
        </p:nvSpPr>
        <p:spPr bwMode="auto">
          <a:xfrm>
            <a:off x="7639050" y="4595813"/>
            <a:ext cx="0" cy="5286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4" name="Line 44"/>
          <p:cNvSpPr>
            <a:spLocks noChangeShapeType="1"/>
          </p:cNvSpPr>
          <p:nvPr/>
        </p:nvSpPr>
        <p:spPr bwMode="auto">
          <a:xfrm>
            <a:off x="7712075" y="4814888"/>
            <a:ext cx="0" cy="382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5" name="Line 45"/>
          <p:cNvSpPr>
            <a:spLocks noChangeShapeType="1"/>
          </p:cNvSpPr>
          <p:nvPr/>
        </p:nvSpPr>
        <p:spPr bwMode="auto">
          <a:xfrm>
            <a:off x="7786688" y="5035550"/>
            <a:ext cx="0" cy="2365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6" name="Line 46"/>
          <p:cNvSpPr>
            <a:spLocks noChangeShapeType="1"/>
          </p:cNvSpPr>
          <p:nvPr/>
        </p:nvSpPr>
        <p:spPr bwMode="auto">
          <a:xfrm>
            <a:off x="7786688" y="5418138"/>
            <a:ext cx="0" cy="146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7" name="Line 47"/>
          <p:cNvSpPr>
            <a:spLocks noChangeShapeType="1"/>
          </p:cNvSpPr>
          <p:nvPr/>
        </p:nvSpPr>
        <p:spPr bwMode="auto">
          <a:xfrm>
            <a:off x="7786688" y="5564188"/>
            <a:ext cx="73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8" name="Line 48"/>
          <p:cNvSpPr>
            <a:spLocks noChangeShapeType="1"/>
          </p:cNvSpPr>
          <p:nvPr/>
        </p:nvSpPr>
        <p:spPr bwMode="auto">
          <a:xfrm>
            <a:off x="7418388" y="5272088"/>
            <a:ext cx="36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9" name="Line 49"/>
          <p:cNvSpPr>
            <a:spLocks noChangeShapeType="1"/>
          </p:cNvSpPr>
          <p:nvPr/>
        </p:nvSpPr>
        <p:spPr bwMode="auto">
          <a:xfrm>
            <a:off x="7786688" y="5035550"/>
            <a:ext cx="73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50" name="Line 51"/>
          <p:cNvSpPr>
            <a:spLocks noChangeShapeType="1"/>
          </p:cNvSpPr>
          <p:nvPr/>
        </p:nvSpPr>
        <p:spPr bwMode="auto">
          <a:xfrm>
            <a:off x="7712075" y="4814888"/>
            <a:ext cx="1476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51" name="Text Box 52"/>
          <p:cNvSpPr txBox="1">
            <a:spLocks noChangeArrowheads="1"/>
          </p:cNvSpPr>
          <p:nvPr/>
        </p:nvSpPr>
        <p:spPr bwMode="auto">
          <a:xfrm>
            <a:off x="8005763" y="4538663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IAT</a:t>
            </a:r>
          </a:p>
        </p:txBody>
      </p:sp>
      <p:sp>
        <p:nvSpPr>
          <p:cNvPr id="25652" name="Text Box 53"/>
          <p:cNvSpPr txBox="1">
            <a:spLocks noChangeArrowheads="1"/>
          </p:cNvSpPr>
          <p:nvPr/>
        </p:nvSpPr>
        <p:spPr bwMode="auto">
          <a:xfrm>
            <a:off x="8005763" y="4978400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/ Women's </a:t>
            </a:r>
          </a:p>
        </p:txBody>
      </p:sp>
      <p:sp>
        <p:nvSpPr>
          <p:cNvPr id="25653" name="Text Box 54"/>
          <p:cNvSpPr txBox="1">
            <a:spLocks noChangeArrowheads="1"/>
          </p:cNvSpPr>
          <p:nvPr/>
        </p:nvSpPr>
        <p:spPr bwMode="auto">
          <a:xfrm>
            <a:off x="8005763" y="5197475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/ Men's</a:t>
            </a:r>
          </a:p>
        </p:txBody>
      </p:sp>
      <p:sp>
        <p:nvSpPr>
          <p:cNvPr id="25654" name="Text Box 55"/>
          <p:cNvSpPr txBox="1">
            <a:spLocks noChangeArrowheads="1"/>
          </p:cNvSpPr>
          <p:nvPr/>
        </p:nvSpPr>
        <p:spPr bwMode="auto">
          <a:xfrm>
            <a:off x="8005763" y="5418138"/>
            <a:ext cx="955675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CENTRAL SERVICES</a:t>
            </a:r>
          </a:p>
        </p:txBody>
      </p:sp>
      <p:sp>
        <p:nvSpPr>
          <p:cNvPr id="25655" name="Text Box 56"/>
          <p:cNvSpPr txBox="1">
            <a:spLocks noChangeArrowheads="1"/>
          </p:cNvSpPr>
          <p:nvPr/>
        </p:nvSpPr>
        <p:spPr bwMode="auto">
          <a:xfrm>
            <a:off x="8005763" y="5637213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CERT</a:t>
            </a:r>
          </a:p>
        </p:txBody>
      </p:sp>
      <p:sp>
        <p:nvSpPr>
          <p:cNvPr id="25656" name="Text Box 57"/>
          <p:cNvSpPr txBox="1">
            <a:spLocks noChangeArrowheads="1"/>
          </p:cNvSpPr>
          <p:nvPr/>
        </p:nvSpPr>
        <p:spPr bwMode="auto">
          <a:xfrm>
            <a:off x="8005763" y="6076950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 dirty="0">
                <a:latin typeface="Tahoma" pitchFamily="34" charset="0"/>
                <a:cs typeface="Tahoma" pitchFamily="34" charset="0"/>
              </a:rPr>
              <a:t>ZAYED UNIVERSITY</a:t>
            </a:r>
          </a:p>
        </p:txBody>
      </p:sp>
      <p:sp>
        <p:nvSpPr>
          <p:cNvPr id="25657" name="Text Box 58"/>
          <p:cNvSpPr txBox="1">
            <a:spLocks noChangeArrowheads="1"/>
          </p:cNvSpPr>
          <p:nvPr/>
        </p:nvSpPr>
        <p:spPr bwMode="auto">
          <a:xfrm>
            <a:off x="8005763" y="5857875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KUSTAR</a:t>
            </a:r>
          </a:p>
        </p:txBody>
      </p:sp>
      <p:sp>
        <p:nvSpPr>
          <p:cNvPr id="25658" name="Text Box 59"/>
          <p:cNvSpPr txBox="1">
            <a:spLocks noChangeArrowheads="1"/>
          </p:cNvSpPr>
          <p:nvPr/>
        </p:nvSpPr>
        <p:spPr bwMode="auto">
          <a:xfrm>
            <a:off x="8005763" y="4759325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VEDEC (Suwaihan IAT) </a:t>
            </a:r>
          </a:p>
        </p:txBody>
      </p:sp>
      <p:pic>
        <p:nvPicPr>
          <p:cNvPr id="25659" name="Picture 6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688" y="2195513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0" name="Picture 6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688" y="2416175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1" name="Picture 6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688" y="2635250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62" name="Line 63"/>
          <p:cNvSpPr>
            <a:spLocks noChangeShapeType="1"/>
          </p:cNvSpPr>
          <p:nvPr/>
        </p:nvSpPr>
        <p:spPr bwMode="auto">
          <a:xfrm flipV="1">
            <a:off x="6391275" y="3074988"/>
            <a:ext cx="5127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63" name="Line 64"/>
          <p:cNvSpPr>
            <a:spLocks noChangeShapeType="1"/>
          </p:cNvSpPr>
          <p:nvPr/>
        </p:nvSpPr>
        <p:spPr bwMode="auto">
          <a:xfrm flipV="1">
            <a:off x="6391275" y="3148013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64" name="Line 65"/>
          <p:cNvSpPr>
            <a:spLocks noChangeShapeType="1"/>
          </p:cNvSpPr>
          <p:nvPr/>
        </p:nvSpPr>
        <p:spPr bwMode="auto">
          <a:xfrm flipV="1">
            <a:off x="6391275" y="3221038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65" name="Line 66"/>
          <p:cNvSpPr>
            <a:spLocks noChangeShapeType="1"/>
          </p:cNvSpPr>
          <p:nvPr/>
        </p:nvSpPr>
        <p:spPr bwMode="auto">
          <a:xfrm>
            <a:off x="6904038" y="2268538"/>
            <a:ext cx="0" cy="806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66" name="Line 67"/>
          <p:cNvSpPr>
            <a:spLocks noChangeShapeType="1"/>
          </p:cNvSpPr>
          <p:nvPr/>
        </p:nvSpPr>
        <p:spPr bwMode="auto">
          <a:xfrm>
            <a:off x="6978650" y="2489200"/>
            <a:ext cx="0" cy="668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67" name="Line 68"/>
          <p:cNvSpPr>
            <a:spLocks noChangeShapeType="1"/>
          </p:cNvSpPr>
          <p:nvPr/>
        </p:nvSpPr>
        <p:spPr bwMode="auto">
          <a:xfrm>
            <a:off x="7051675" y="2708275"/>
            <a:ext cx="0" cy="512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68" name="Line 69"/>
          <p:cNvSpPr>
            <a:spLocks noChangeShapeType="1"/>
          </p:cNvSpPr>
          <p:nvPr/>
        </p:nvSpPr>
        <p:spPr bwMode="auto">
          <a:xfrm>
            <a:off x="7051675" y="2708275"/>
            <a:ext cx="7350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69" name="Line 70"/>
          <p:cNvSpPr>
            <a:spLocks noChangeShapeType="1"/>
          </p:cNvSpPr>
          <p:nvPr/>
        </p:nvSpPr>
        <p:spPr bwMode="auto">
          <a:xfrm>
            <a:off x="6978650" y="2489200"/>
            <a:ext cx="808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70" name="Line 71"/>
          <p:cNvSpPr>
            <a:spLocks noChangeShapeType="1"/>
          </p:cNvSpPr>
          <p:nvPr/>
        </p:nvSpPr>
        <p:spPr bwMode="auto">
          <a:xfrm>
            <a:off x="6904038" y="2268538"/>
            <a:ext cx="882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71" name="Text Box 72"/>
          <p:cNvSpPr txBox="1">
            <a:spLocks noChangeArrowheads="1"/>
          </p:cNvSpPr>
          <p:nvPr/>
        </p:nvSpPr>
        <p:spPr bwMode="auto">
          <a:xfrm>
            <a:off x="7932738" y="2195513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IAT</a:t>
            </a:r>
          </a:p>
        </p:txBody>
      </p:sp>
      <p:sp>
        <p:nvSpPr>
          <p:cNvPr id="25672" name="Text Box 73"/>
          <p:cNvSpPr txBox="1">
            <a:spLocks noChangeArrowheads="1"/>
          </p:cNvSpPr>
          <p:nvPr/>
        </p:nvSpPr>
        <p:spPr bwMode="auto">
          <a:xfrm>
            <a:off x="7932738" y="2416175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/ Women's </a:t>
            </a:r>
          </a:p>
        </p:txBody>
      </p:sp>
      <p:sp>
        <p:nvSpPr>
          <p:cNvPr id="25673" name="Text Box 74"/>
          <p:cNvSpPr txBox="1">
            <a:spLocks noChangeArrowheads="1"/>
          </p:cNvSpPr>
          <p:nvPr/>
        </p:nvSpPr>
        <p:spPr bwMode="auto">
          <a:xfrm>
            <a:off x="7932738" y="2635250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/ Men's</a:t>
            </a:r>
          </a:p>
        </p:txBody>
      </p:sp>
      <p:sp>
        <p:nvSpPr>
          <p:cNvPr id="25674" name="Line 75"/>
          <p:cNvSpPr>
            <a:spLocks noChangeShapeType="1"/>
          </p:cNvSpPr>
          <p:nvPr/>
        </p:nvSpPr>
        <p:spPr bwMode="auto">
          <a:xfrm>
            <a:off x="7712075" y="5491163"/>
            <a:ext cx="0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75" name="Line 76"/>
          <p:cNvSpPr>
            <a:spLocks noChangeShapeType="1"/>
          </p:cNvSpPr>
          <p:nvPr/>
        </p:nvSpPr>
        <p:spPr bwMode="auto">
          <a:xfrm>
            <a:off x="7712075" y="5710238"/>
            <a:ext cx="1476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76" name="Line 77"/>
          <p:cNvSpPr>
            <a:spLocks noChangeShapeType="1"/>
          </p:cNvSpPr>
          <p:nvPr/>
        </p:nvSpPr>
        <p:spPr bwMode="auto">
          <a:xfrm>
            <a:off x="7639050" y="5564188"/>
            <a:ext cx="0" cy="366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77" name="Line 78"/>
          <p:cNvSpPr>
            <a:spLocks noChangeShapeType="1"/>
          </p:cNvSpPr>
          <p:nvPr/>
        </p:nvSpPr>
        <p:spPr bwMode="auto">
          <a:xfrm>
            <a:off x="7639050" y="5930900"/>
            <a:ext cx="220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78" name="Line 79"/>
          <p:cNvSpPr>
            <a:spLocks noChangeShapeType="1"/>
          </p:cNvSpPr>
          <p:nvPr/>
        </p:nvSpPr>
        <p:spPr bwMode="auto">
          <a:xfrm>
            <a:off x="7566025" y="5637213"/>
            <a:ext cx="0" cy="512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79" name="Line 80"/>
          <p:cNvSpPr>
            <a:spLocks noChangeShapeType="1"/>
          </p:cNvSpPr>
          <p:nvPr/>
        </p:nvSpPr>
        <p:spPr bwMode="auto">
          <a:xfrm flipV="1">
            <a:off x="7566025" y="6149975"/>
            <a:ext cx="2936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680" name="Picture 10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2341563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81" name="Picture 10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2562225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82" name="Picture 1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2781300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83" name="Line 104"/>
          <p:cNvSpPr>
            <a:spLocks noChangeShapeType="1"/>
          </p:cNvSpPr>
          <p:nvPr/>
        </p:nvSpPr>
        <p:spPr bwMode="auto">
          <a:xfrm flipV="1">
            <a:off x="1689100" y="3221038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84" name="Line 105"/>
          <p:cNvSpPr>
            <a:spLocks noChangeShapeType="1"/>
          </p:cNvSpPr>
          <p:nvPr/>
        </p:nvSpPr>
        <p:spPr bwMode="auto">
          <a:xfrm flipV="1">
            <a:off x="1616075" y="3294063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85" name="Line 106"/>
          <p:cNvSpPr>
            <a:spLocks noChangeShapeType="1"/>
          </p:cNvSpPr>
          <p:nvPr/>
        </p:nvSpPr>
        <p:spPr bwMode="auto">
          <a:xfrm flipV="1">
            <a:off x="1543050" y="3367088"/>
            <a:ext cx="733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86" name="Line 107"/>
          <p:cNvSpPr>
            <a:spLocks noChangeShapeType="1"/>
          </p:cNvSpPr>
          <p:nvPr/>
        </p:nvSpPr>
        <p:spPr bwMode="auto">
          <a:xfrm>
            <a:off x="1689100" y="2416175"/>
            <a:ext cx="0" cy="804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87" name="Line 108"/>
          <p:cNvSpPr>
            <a:spLocks noChangeShapeType="1"/>
          </p:cNvSpPr>
          <p:nvPr/>
        </p:nvSpPr>
        <p:spPr bwMode="auto">
          <a:xfrm>
            <a:off x="1616075" y="2635250"/>
            <a:ext cx="0" cy="668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88" name="Line 109"/>
          <p:cNvSpPr>
            <a:spLocks noChangeShapeType="1"/>
          </p:cNvSpPr>
          <p:nvPr/>
        </p:nvSpPr>
        <p:spPr bwMode="auto">
          <a:xfrm>
            <a:off x="1543050" y="2854325"/>
            <a:ext cx="0" cy="512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89" name="Line 110"/>
          <p:cNvSpPr>
            <a:spLocks noChangeShapeType="1"/>
          </p:cNvSpPr>
          <p:nvPr/>
        </p:nvSpPr>
        <p:spPr bwMode="auto">
          <a:xfrm>
            <a:off x="1174750" y="2854325"/>
            <a:ext cx="36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90" name="Line 111"/>
          <p:cNvSpPr>
            <a:spLocks noChangeShapeType="1"/>
          </p:cNvSpPr>
          <p:nvPr/>
        </p:nvSpPr>
        <p:spPr bwMode="auto">
          <a:xfrm>
            <a:off x="1174750" y="2635250"/>
            <a:ext cx="441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91" name="Line 112"/>
          <p:cNvSpPr>
            <a:spLocks noChangeShapeType="1"/>
          </p:cNvSpPr>
          <p:nvPr/>
        </p:nvSpPr>
        <p:spPr bwMode="auto">
          <a:xfrm>
            <a:off x="1174750" y="2416175"/>
            <a:ext cx="514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92" name="Text Box 113"/>
          <p:cNvSpPr txBox="1">
            <a:spLocks noChangeArrowheads="1"/>
          </p:cNvSpPr>
          <p:nvPr/>
        </p:nvSpPr>
        <p:spPr bwMode="auto">
          <a:xfrm>
            <a:off x="0" y="2341563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IAT</a:t>
            </a:r>
          </a:p>
        </p:txBody>
      </p:sp>
      <p:sp>
        <p:nvSpPr>
          <p:cNvPr id="25693" name="Text Box 114"/>
          <p:cNvSpPr txBox="1">
            <a:spLocks noChangeArrowheads="1"/>
          </p:cNvSpPr>
          <p:nvPr/>
        </p:nvSpPr>
        <p:spPr bwMode="auto">
          <a:xfrm>
            <a:off x="0" y="2562225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HCT / Women's </a:t>
            </a:r>
          </a:p>
        </p:txBody>
      </p:sp>
      <p:sp>
        <p:nvSpPr>
          <p:cNvPr id="25694" name="Text Box 115"/>
          <p:cNvSpPr txBox="1">
            <a:spLocks noChangeArrowheads="1"/>
          </p:cNvSpPr>
          <p:nvPr/>
        </p:nvSpPr>
        <p:spPr bwMode="auto">
          <a:xfrm>
            <a:off x="0" y="2781300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HCT / Men's</a:t>
            </a:r>
          </a:p>
        </p:txBody>
      </p:sp>
      <p:pic>
        <p:nvPicPr>
          <p:cNvPr id="25695" name="Picture 1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4116388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96" name="Line 117"/>
          <p:cNvSpPr>
            <a:spLocks noChangeShapeType="1"/>
          </p:cNvSpPr>
          <p:nvPr/>
        </p:nvSpPr>
        <p:spPr bwMode="auto">
          <a:xfrm flipV="1">
            <a:off x="1174750" y="4246563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97" name="Text Box 118"/>
          <p:cNvSpPr txBox="1">
            <a:spLocks noChangeArrowheads="1"/>
          </p:cNvSpPr>
          <p:nvPr/>
        </p:nvSpPr>
        <p:spPr bwMode="auto">
          <a:xfrm>
            <a:off x="0" y="4116388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HCT / Women's </a:t>
            </a:r>
          </a:p>
        </p:txBody>
      </p:sp>
      <p:pic>
        <p:nvPicPr>
          <p:cNvPr id="25698" name="Picture 1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4337050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99" name="Text Box 120"/>
          <p:cNvSpPr txBox="1">
            <a:spLocks noChangeArrowheads="1"/>
          </p:cNvSpPr>
          <p:nvPr/>
        </p:nvSpPr>
        <p:spPr bwMode="auto">
          <a:xfrm>
            <a:off x="0" y="4337050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KUSTAR </a:t>
            </a:r>
          </a:p>
        </p:txBody>
      </p:sp>
      <p:sp>
        <p:nvSpPr>
          <p:cNvPr id="25700" name="Line 121"/>
          <p:cNvSpPr>
            <a:spLocks noChangeShapeType="1"/>
          </p:cNvSpPr>
          <p:nvPr/>
        </p:nvSpPr>
        <p:spPr bwMode="auto">
          <a:xfrm flipV="1">
            <a:off x="1174750" y="4465638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701" name="Picture 1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4978400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2" name="Picture 1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5197475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" name="Picture 1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5418138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4" name="Line 125"/>
          <p:cNvSpPr>
            <a:spLocks noChangeShapeType="1"/>
          </p:cNvSpPr>
          <p:nvPr/>
        </p:nvSpPr>
        <p:spPr bwMode="auto">
          <a:xfrm flipV="1">
            <a:off x="1689100" y="5272088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05" name="Line 126"/>
          <p:cNvSpPr>
            <a:spLocks noChangeShapeType="1"/>
          </p:cNvSpPr>
          <p:nvPr/>
        </p:nvSpPr>
        <p:spPr bwMode="auto">
          <a:xfrm flipV="1">
            <a:off x="1616075" y="5345113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06" name="Line 127"/>
          <p:cNvSpPr>
            <a:spLocks noChangeShapeType="1"/>
          </p:cNvSpPr>
          <p:nvPr/>
        </p:nvSpPr>
        <p:spPr bwMode="auto">
          <a:xfrm flipV="1">
            <a:off x="1174750" y="5491163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07" name="Line 128"/>
          <p:cNvSpPr>
            <a:spLocks noChangeShapeType="1"/>
          </p:cNvSpPr>
          <p:nvPr/>
        </p:nvSpPr>
        <p:spPr bwMode="auto">
          <a:xfrm>
            <a:off x="1689100" y="5051425"/>
            <a:ext cx="0" cy="220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08" name="Line 129"/>
          <p:cNvSpPr>
            <a:spLocks noChangeShapeType="1"/>
          </p:cNvSpPr>
          <p:nvPr/>
        </p:nvSpPr>
        <p:spPr bwMode="auto">
          <a:xfrm>
            <a:off x="1616075" y="5272088"/>
            <a:ext cx="0" cy="73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09" name="Line 130"/>
          <p:cNvSpPr>
            <a:spLocks noChangeShapeType="1"/>
          </p:cNvSpPr>
          <p:nvPr/>
        </p:nvSpPr>
        <p:spPr bwMode="auto">
          <a:xfrm>
            <a:off x="1616075" y="5564188"/>
            <a:ext cx="0" cy="146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10" name="Line 131"/>
          <p:cNvSpPr>
            <a:spLocks noChangeShapeType="1"/>
          </p:cNvSpPr>
          <p:nvPr/>
        </p:nvSpPr>
        <p:spPr bwMode="auto">
          <a:xfrm>
            <a:off x="1616075" y="5564188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11" name="Line 132"/>
          <p:cNvSpPr>
            <a:spLocks noChangeShapeType="1"/>
          </p:cNvSpPr>
          <p:nvPr/>
        </p:nvSpPr>
        <p:spPr bwMode="auto">
          <a:xfrm>
            <a:off x="1174750" y="5272088"/>
            <a:ext cx="441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12" name="Line 133"/>
          <p:cNvSpPr>
            <a:spLocks noChangeShapeType="1"/>
          </p:cNvSpPr>
          <p:nvPr/>
        </p:nvSpPr>
        <p:spPr bwMode="auto">
          <a:xfrm>
            <a:off x="1174750" y="5051425"/>
            <a:ext cx="514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13" name="Text Box 134"/>
          <p:cNvSpPr txBox="1">
            <a:spLocks noChangeArrowheads="1"/>
          </p:cNvSpPr>
          <p:nvPr/>
        </p:nvSpPr>
        <p:spPr bwMode="auto">
          <a:xfrm>
            <a:off x="73025" y="4978400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IAT Aviation Academy</a:t>
            </a:r>
          </a:p>
        </p:txBody>
      </p:sp>
      <p:sp>
        <p:nvSpPr>
          <p:cNvPr id="25714" name="Text Box 135"/>
          <p:cNvSpPr txBox="1">
            <a:spLocks noChangeArrowheads="1"/>
          </p:cNvSpPr>
          <p:nvPr/>
        </p:nvSpPr>
        <p:spPr bwMode="auto">
          <a:xfrm>
            <a:off x="0" y="5637213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HCT / Women's </a:t>
            </a:r>
          </a:p>
        </p:txBody>
      </p:sp>
      <p:sp>
        <p:nvSpPr>
          <p:cNvPr id="25715" name="Text Box 136"/>
          <p:cNvSpPr txBox="1">
            <a:spLocks noChangeArrowheads="1"/>
          </p:cNvSpPr>
          <p:nvPr/>
        </p:nvSpPr>
        <p:spPr bwMode="auto">
          <a:xfrm>
            <a:off x="0" y="5857875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HCT / Men's</a:t>
            </a:r>
          </a:p>
        </p:txBody>
      </p:sp>
      <p:pic>
        <p:nvPicPr>
          <p:cNvPr id="25716" name="Picture 13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5654675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17" name="Picture 13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675" y="5873750"/>
            <a:ext cx="2016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18" name="Text Box 139"/>
          <p:cNvSpPr txBox="1">
            <a:spLocks noChangeArrowheads="1"/>
          </p:cNvSpPr>
          <p:nvPr/>
        </p:nvSpPr>
        <p:spPr bwMode="auto">
          <a:xfrm>
            <a:off x="73025" y="5197475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IAT Institute Of Nursing </a:t>
            </a:r>
          </a:p>
        </p:txBody>
      </p:sp>
      <p:sp>
        <p:nvSpPr>
          <p:cNvPr id="25719" name="Text Box 140"/>
          <p:cNvSpPr txBox="1">
            <a:spLocks noChangeArrowheads="1"/>
          </p:cNvSpPr>
          <p:nvPr/>
        </p:nvSpPr>
        <p:spPr bwMode="auto">
          <a:xfrm>
            <a:off x="73025" y="5418138"/>
            <a:ext cx="955675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600">
                <a:latin typeface="Tahoma" pitchFamily="34" charset="0"/>
                <a:cs typeface="Tahoma" pitchFamily="34" charset="0"/>
              </a:rPr>
              <a:t>UAE University</a:t>
            </a:r>
          </a:p>
        </p:txBody>
      </p:sp>
      <p:sp>
        <p:nvSpPr>
          <p:cNvPr id="25720" name="Line 141"/>
          <p:cNvSpPr>
            <a:spLocks noChangeShapeType="1"/>
          </p:cNvSpPr>
          <p:nvPr/>
        </p:nvSpPr>
        <p:spPr bwMode="auto">
          <a:xfrm>
            <a:off x="1174750" y="5710238"/>
            <a:ext cx="441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1" name="Line 142"/>
          <p:cNvSpPr>
            <a:spLocks noChangeShapeType="1"/>
          </p:cNvSpPr>
          <p:nvPr/>
        </p:nvSpPr>
        <p:spPr bwMode="auto">
          <a:xfrm>
            <a:off x="1689100" y="5637213"/>
            <a:ext cx="0" cy="293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2" name="Line 143"/>
          <p:cNvSpPr>
            <a:spLocks noChangeShapeType="1"/>
          </p:cNvSpPr>
          <p:nvPr/>
        </p:nvSpPr>
        <p:spPr bwMode="auto">
          <a:xfrm flipV="1">
            <a:off x="1689100" y="5637213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3" name="Line 144"/>
          <p:cNvSpPr>
            <a:spLocks noChangeShapeType="1"/>
          </p:cNvSpPr>
          <p:nvPr/>
        </p:nvSpPr>
        <p:spPr bwMode="auto">
          <a:xfrm>
            <a:off x="1174750" y="5930900"/>
            <a:ext cx="514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4" name="Line 145"/>
          <p:cNvSpPr>
            <a:spLocks noChangeShapeType="1"/>
          </p:cNvSpPr>
          <p:nvPr/>
        </p:nvSpPr>
        <p:spPr bwMode="auto">
          <a:xfrm>
            <a:off x="2919413" y="5345113"/>
            <a:ext cx="2824162" cy="47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5" name="Line 146"/>
          <p:cNvSpPr>
            <a:spLocks noChangeShapeType="1"/>
          </p:cNvSpPr>
          <p:nvPr/>
        </p:nvSpPr>
        <p:spPr bwMode="auto">
          <a:xfrm>
            <a:off x="2919413" y="3225800"/>
            <a:ext cx="2824162" cy="47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6" name="Line 147"/>
          <p:cNvSpPr>
            <a:spLocks noChangeShapeType="1"/>
          </p:cNvSpPr>
          <p:nvPr/>
        </p:nvSpPr>
        <p:spPr bwMode="auto">
          <a:xfrm flipV="1">
            <a:off x="2611438" y="4621213"/>
            <a:ext cx="0" cy="454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7" name="Line 148"/>
          <p:cNvSpPr>
            <a:spLocks noChangeShapeType="1"/>
          </p:cNvSpPr>
          <p:nvPr/>
        </p:nvSpPr>
        <p:spPr bwMode="auto">
          <a:xfrm flipV="1">
            <a:off x="6069013" y="4621213"/>
            <a:ext cx="0" cy="454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8" name="Line 149"/>
          <p:cNvSpPr>
            <a:spLocks noChangeShapeType="1"/>
          </p:cNvSpPr>
          <p:nvPr/>
        </p:nvSpPr>
        <p:spPr bwMode="auto">
          <a:xfrm flipV="1">
            <a:off x="2611438" y="3592513"/>
            <a:ext cx="0" cy="3794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29" name="Line 150"/>
          <p:cNvSpPr>
            <a:spLocks noChangeShapeType="1"/>
          </p:cNvSpPr>
          <p:nvPr/>
        </p:nvSpPr>
        <p:spPr bwMode="auto">
          <a:xfrm flipV="1">
            <a:off x="6059488" y="360045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0" name="Line 151"/>
          <p:cNvSpPr>
            <a:spLocks noChangeShapeType="1"/>
          </p:cNvSpPr>
          <p:nvPr/>
        </p:nvSpPr>
        <p:spPr bwMode="auto">
          <a:xfrm flipV="1">
            <a:off x="6391275" y="5124450"/>
            <a:ext cx="1247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1" name="Line 152"/>
          <p:cNvSpPr>
            <a:spLocks noChangeShapeType="1"/>
          </p:cNvSpPr>
          <p:nvPr/>
        </p:nvSpPr>
        <p:spPr bwMode="auto">
          <a:xfrm flipV="1">
            <a:off x="6391275" y="5272088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2" name="Line 153"/>
          <p:cNvSpPr>
            <a:spLocks noChangeShapeType="1"/>
          </p:cNvSpPr>
          <p:nvPr/>
        </p:nvSpPr>
        <p:spPr bwMode="auto">
          <a:xfrm flipV="1">
            <a:off x="6391275" y="5345113"/>
            <a:ext cx="1468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3" name="Line 154"/>
          <p:cNvSpPr>
            <a:spLocks noChangeShapeType="1"/>
          </p:cNvSpPr>
          <p:nvPr/>
        </p:nvSpPr>
        <p:spPr bwMode="auto">
          <a:xfrm flipV="1">
            <a:off x="6391275" y="5197475"/>
            <a:ext cx="132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4" name="Line 155"/>
          <p:cNvSpPr>
            <a:spLocks noChangeShapeType="1"/>
          </p:cNvSpPr>
          <p:nvPr/>
        </p:nvSpPr>
        <p:spPr bwMode="auto">
          <a:xfrm flipV="1">
            <a:off x="6391275" y="5418138"/>
            <a:ext cx="1395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5" name="Line 156"/>
          <p:cNvSpPr>
            <a:spLocks noChangeShapeType="1"/>
          </p:cNvSpPr>
          <p:nvPr/>
        </p:nvSpPr>
        <p:spPr bwMode="auto">
          <a:xfrm flipV="1">
            <a:off x="6391275" y="5491163"/>
            <a:ext cx="132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6" name="Line 157"/>
          <p:cNvSpPr>
            <a:spLocks noChangeShapeType="1"/>
          </p:cNvSpPr>
          <p:nvPr/>
        </p:nvSpPr>
        <p:spPr bwMode="auto">
          <a:xfrm flipV="1">
            <a:off x="6391275" y="5564188"/>
            <a:ext cx="1247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7" name="Line 158"/>
          <p:cNvSpPr>
            <a:spLocks noChangeShapeType="1"/>
          </p:cNvSpPr>
          <p:nvPr/>
        </p:nvSpPr>
        <p:spPr bwMode="auto">
          <a:xfrm flipV="1">
            <a:off x="6391275" y="5637213"/>
            <a:ext cx="11747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8" name="Line 159"/>
          <p:cNvSpPr>
            <a:spLocks noChangeShapeType="1"/>
          </p:cNvSpPr>
          <p:nvPr/>
        </p:nvSpPr>
        <p:spPr bwMode="auto">
          <a:xfrm>
            <a:off x="7639050" y="4595813"/>
            <a:ext cx="0" cy="5286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39" name="Line 160"/>
          <p:cNvSpPr>
            <a:spLocks noChangeShapeType="1"/>
          </p:cNvSpPr>
          <p:nvPr/>
        </p:nvSpPr>
        <p:spPr bwMode="auto">
          <a:xfrm>
            <a:off x="7712075" y="4814888"/>
            <a:ext cx="0" cy="382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0" name="Line 161"/>
          <p:cNvSpPr>
            <a:spLocks noChangeShapeType="1"/>
          </p:cNvSpPr>
          <p:nvPr/>
        </p:nvSpPr>
        <p:spPr bwMode="auto">
          <a:xfrm>
            <a:off x="7786688" y="5035550"/>
            <a:ext cx="0" cy="2365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1" name="Line 162"/>
          <p:cNvSpPr>
            <a:spLocks noChangeShapeType="1"/>
          </p:cNvSpPr>
          <p:nvPr/>
        </p:nvSpPr>
        <p:spPr bwMode="auto">
          <a:xfrm>
            <a:off x="7786688" y="5418138"/>
            <a:ext cx="0" cy="146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2" name="Line 163"/>
          <p:cNvSpPr>
            <a:spLocks noChangeShapeType="1"/>
          </p:cNvSpPr>
          <p:nvPr/>
        </p:nvSpPr>
        <p:spPr bwMode="auto">
          <a:xfrm>
            <a:off x="7786688" y="5564188"/>
            <a:ext cx="73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3" name="Line 164"/>
          <p:cNvSpPr>
            <a:spLocks noChangeShapeType="1"/>
          </p:cNvSpPr>
          <p:nvPr/>
        </p:nvSpPr>
        <p:spPr bwMode="auto">
          <a:xfrm>
            <a:off x="7418388" y="5272088"/>
            <a:ext cx="36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4" name="Line 165"/>
          <p:cNvSpPr>
            <a:spLocks noChangeShapeType="1"/>
          </p:cNvSpPr>
          <p:nvPr/>
        </p:nvSpPr>
        <p:spPr bwMode="auto">
          <a:xfrm>
            <a:off x="7786688" y="5035550"/>
            <a:ext cx="73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5" name="Line 167"/>
          <p:cNvSpPr>
            <a:spLocks noChangeShapeType="1"/>
          </p:cNvSpPr>
          <p:nvPr/>
        </p:nvSpPr>
        <p:spPr bwMode="auto">
          <a:xfrm>
            <a:off x="7712075" y="4814888"/>
            <a:ext cx="1476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6" name="Line 168"/>
          <p:cNvSpPr>
            <a:spLocks noChangeShapeType="1"/>
          </p:cNvSpPr>
          <p:nvPr/>
        </p:nvSpPr>
        <p:spPr bwMode="auto">
          <a:xfrm flipV="1">
            <a:off x="6391275" y="3074988"/>
            <a:ext cx="5127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7" name="Line 169"/>
          <p:cNvSpPr>
            <a:spLocks noChangeShapeType="1"/>
          </p:cNvSpPr>
          <p:nvPr/>
        </p:nvSpPr>
        <p:spPr bwMode="auto">
          <a:xfrm flipV="1">
            <a:off x="6391275" y="3148013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8" name="Line 170"/>
          <p:cNvSpPr>
            <a:spLocks noChangeShapeType="1"/>
          </p:cNvSpPr>
          <p:nvPr/>
        </p:nvSpPr>
        <p:spPr bwMode="auto">
          <a:xfrm flipV="1">
            <a:off x="6391275" y="3221038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49" name="Line 171"/>
          <p:cNvSpPr>
            <a:spLocks noChangeShapeType="1"/>
          </p:cNvSpPr>
          <p:nvPr/>
        </p:nvSpPr>
        <p:spPr bwMode="auto">
          <a:xfrm>
            <a:off x="6904038" y="2268538"/>
            <a:ext cx="0" cy="806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0" name="Line 172"/>
          <p:cNvSpPr>
            <a:spLocks noChangeShapeType="1"/>
          </p:cNvSpPr>
          <p:nvPr/>
        </p:nvSpPr>
        <p:spPr bwMode="auto">
          <a:xfrm>
            <a:off x="6978650" y="2489200"/>
            <a:ext cx="0" cy="668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1" name="Line 173"/>
          <p:cNvSpPr>
            <a:spLocks noChangeShapeType="1"/>
          </p:cNvSpPr>
          <p:nvPr/>
        </p:nvSpPr>
        <p:spPr bwMode="auto">
          <a:xfrm>
            <a:off x="7051675" y="2708275"/>
            <a:ext cx="0" cy="512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2" name="Line 174"/>
          <p:cNvSpPr>
            <a:spLocks noChangeShapeType="1"/>
          </p:cNvSpPr>
          <p:nvPr/>
        </p:nvSpPr>
        <p:spPr bwMode="auto">
          <a:xfrm>
            <a:off x="7051675" y="2708275"/>
            <a:ext cx="7350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3" name="Line 175"/>
          <p:cNvSpPr>
            <a:spLocks noChangeShapeType="1"/>
          </p:cNvSpPr>
          <p:nvPr/>
        </p:nvSpPr>
        <p:spPr bwMode="auto">
          <a:xfrm>
            <a:off x="6978650" y="2489200"/>
            <a:ext cx="808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4" name="Line 176"/>
          <p:cNvSpPr>
            <a:spLocks noChangeShapeType="1"/>
          </p:cNvSpPr>
          <p:nvPr/>
        </p:nvSpPr>
        <p:spPr bwMode="auto">
          <a:xfrm>
            <a:off x="6904038" y="2268538"/>
            <a:ext cx="882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5" name="Line 177"/>
          <p:cNvSpPr>
            <a:spLocks noChangeShapeType="1"/>
          </p:cNvSpPr>
          <p:nvPr/>
        </p:nvSpPr>
        <p:spPr bwMode="auto">
          <a:xfrm>
            <a:off x="7712075" y="5491163"/>
            <a:ext cx="0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6" name="Line 178"/>
          <p:cNvSpPr>
            <a:spLocks noChangeShapeType="1"/>
          </p:cNvSpPr>
          <p:nvPr/>
        </p:nvSpPr>
        <p:spPr bwMode="auto">
          <a:xfrm>
            <a:off x="7712075" y="5710238"/>
            <a:ext cx="1476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7" name="Line 179"/>
          <p:cNvSpPr>
            <a:spLocks noChangeShapeType="1"/>
          </p:cNvSpPr>
          <p:nvPr/>
        </p:nvSpPr>
        <p:spPr bwMode="auto">
          <a:xfrm>
            <a:off x="7639050" y="5564188"/>
            <a:ext cx="0" cy="366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8" name="Line 180"/>
          <p:cNvSpPr>
            <a:spLocks noChangeShapeType="1"/>
          </p:cNvSpPr>
          <p:nvPr/>
        </p:nvSpPr>
        <p:spPr bwMode="auto">
          <a:xfrm>
            <a:off x="7639050" y="5930900"/>
            <a:ext cx="220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59" name="Line 181"/>
          <p:cNvSpPr>
            <a:spLocks noChangeShapeType="1"/>
          </p:cNvSpPr>
          <p:nvPr/>
        </p:nvSpPr>
        <p:spPr bwMode="auto">
          <a:xfrm>
            <a:off x="7566025" y="5637213"/>
            <a:ext cx="0" cy="512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60" name="Line 182"/>
          <p:cNvSpPr>
            <a:spLocks noChangeShapeType="1"/>
          </p:cNvSpPr>
          <p:nvPr/>
        </p:nvSpPr>
        <p:spPr bwMode="auto">
          <a:xfrm flipV="1">
            <a:off x="7566025" y="6149975"/>
            <a:ext cx="2936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761" name="Picture 8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3281363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62" name="Picture 8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3484563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63" name="Picture 8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3705225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64" name="Picture 8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3906838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65" name="Text Box 85"/>
          <p:cNvSpPr txBox="1">
            <a:spLocks noChangeArrowheads="1"/>
          </p:cNvSpPr>
          <p:nvPr/>
        </p:nvSpPr>
        <p:spPr bwMode="auto">
          <a:xfrm>
            <a:off x="8005763" y="3281363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IAT</a:t>
            </a:r>
          </a:p>
        </p:txBody>
      </p:sp>
      <p:sp>
        <p:nvSpPr>
          <p:cNvPr id="25766" name="Text Box 86"/>
          <p:cNvSpPr txBox="1">
            <a:spLocks noChangeArrowheads="1"/>
          </p:cNvSpPr>
          <p:nvPr/>
        </p:nvSpPr>
        <p:spPr bwMode="auto">
          <a:xfrm>
            <a:off x="8005763" y="3484563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/ Women's </a:t>
            </a:r>
          </a:p>
        </p:txBody>
      </p:sp>
      <p:sp>
        <p:nvSpPr>
          <p:cNvPr id="25767" name="Text Box 87"/>
          <p:cNvSpPr txBox="1">
            <a:spLocks noChangeArrowheads="1"/>
          </p:cNvSpPr>
          <p:nvPr/>
        </p:nvSpPr>
        <p:spPr bwMode="auto">
          <a:xfrm>
            <a:off x="8005763" y="3705225"/>
            <a:ext cx="95567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HCT / Men's</a:t>
            </a:r>
          </a:p>
        </p:txBody>
      </p:sp>
      <p:sp>
        <p:nvSpPr>
          <p:cNvPr id="25768" name="Text Box 88"/>
          <p:cNvSpPr txBox="1">
            <a:spLocks noChangeArrowheads="1"/>
          </p:cNvSpPr>
          <p:nvPr/>
        </p:nvSpPr>
        <p:spPr bwMode="auto">
          <a:xfrm>
            <a:off x="8005763" y="3906838"/>
            <a:ext cx="9556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 dirty="0">
                <a:latin typeface="Tahoma" pitchFamily="34" charset="0"/>
                <a:cs typeface="Tahoma" pitchFamily="34" charset="0"/>
              </a:rPr>
              <a:t>ZAYED UNIVERSITY</a:t>
            </a:r>
          </a:p>
        </p:txBody>
      </p:sp>
      <p:sp>
        <p:nvSpPr>
          <p:cNvPr id="25769" name="Line 89"/>
          <p:cNvSpPr>
            <a:spLocks noChangeShapeType="1"/>
          </p:cNvSpPr>
          <p:nvPr/>
        </p:nvSpPr>
        <p:spPr bwMode="auto">
          <a:xfrm flipV="1">
            <a:off x="6391275" y="4143375"/>
            <a:ext cx="5127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0" name="Line 90"/>
          <p:cNvSpPr>
            <a:spLocks noChangeShapeType="1"/>
          </p:cNvSpPr>
          <p:nvPr/>
        </p:nvSpPr>
        <p:spPr bwMode="auto">
          <a:xfrm flipV="1">
            <a:off x="6391275" y="4216400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1" name="Line 91"/>
          <p:cNvSpPr>
            <a:spLocks noChangeShapeType="1"/>
          </p:cNvSpPr>
          <p:nvPr/>
        </p:nvSpPr>
        <p:spPr bwMode="auto">
          <a:xfrm flipV="1">
            <a:off x="6391275" y="4291013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2" name="Line 92"/>
          <p:cNvSpPr>
            <a:spLocks noChangeShapeType="1"/>
          </p:cNvSpPr>
          <p:nvPr/>
        </p:nvSpPr>
        <p:spPr bwMode="auto">
          <a:xfrm>
            <a:off x="6904038" y="3338513"/>
            <a:ext cx="0" cy="8048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3" name="Line 93"/>
          <p:cNvSpPr>
            <a:spLocks noChangeShapeType="1"/>
          </p:cNvSpPr>
          <p:nvPr/>
        </p:nvSpPr>
        <p:spPr bwMode="auto">
          <a:xfrm>
            <a:off x="6978650" y="3557588"/>
            <a:ext cx="0" cy="668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4" name="Line 94"/>
          <p:cNvSpPr>
            <a:spLocks noChangeShapeType="1"/>
          </p:cNvSpPr>
          <p:nvPr/>
        </p:nvSpPr>
        <p:spPr bwMode="auto">
          <a:xfrm>
            <a:off x="7051675" y="3778250"/>
            <a:ext cx="0" cy="512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5" name="Line 95"/>
          <p:cNvSpPr>
            <a:spLocks noChangeShapeType="1"/>
          </p:cNvSpPr>
          <p:nvPr/>
        </p:nvSpPr>
        <p:spPr bwMode="auto">
          <a:xfrm>
            <a:off x="7051675" y="3778250"/>
            <a:ext cx="808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6" name="Line 96"/>
          <p:cNvSpPr>
            <a:spLocks noChangeShapeType="1"/>
          </p:cNvSpPr>
          <p:nvPr/>
        </p:nvSpPr>
        <p:spPr bwMode="auto">
          <a:xfrm>
            <a:off x="6978650" y="3557588"/>
            <a:ext cx="881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7" name="Line 97"/>
          <p:cNvSpPr>
            <a:spLocks noChangeShapeType="1"/>
          </p:cNvSpPr>
          <p:nvPr/>
        </p:nvSpPr>
        <p:spPr bwMode="auto">
          <a:xfrm>
            <a:off x="6904038" y="3338513"/>
            <a:ext cx="955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8" name="Line 98"/>
          <p:cNvSpPr>
            <a:spLocks noChangeShapeType="1"/>
          </p:cNvSpPr>
          <p:nvPr/>
        </p:nvSpPr>
        <p:spPr bwMode="auto">
          <a:xfrm flipV="1">
            <a:off x="6391275" y="4364038"/>
            <a:ext cx="733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79" name="Line 99"/>
          <p:cNvSpPr>
            <a:spLocks noChangeShapeType="1"/>
          </p:cNvSpPr>
          <p:nvPr/>
        </p:nvSpPr>
        <p:spPr bwMode="auto">
          <a:xfrm>
            <a:off x="7124700" y="3997325"/>
            <a:ext cx="0" cy="3667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0" name="Line 100"/>
          <p:cNvSpPr>
            <a:spLocks noChangeShapeType="1"/>
          </p:cNvSpPr>
          <p:nvPr/>
        </p:nvSpPr>
        <p:spPr bwMode="auto">
          <a:xfrm>
            <a:off x="7124700" y="3997325"/>
            <a:ext cx="7350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1" name="Line 166"/>
          <p:cNvSpPr>
            <a:spLocks noChangeShapeType="1"/>
          </p:cNvSpPr>
          <p:nvPr/>
        </p:nvSpPr>
        <p:spPr bwMode="auto">
          <a:xfrm>
            <a:off x="7624763" y="4610100"/>
            <a:ext cx="2206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2" name="Line 183"/>
          <p:cNvSpPr>
            <a:spLocks noChangeShapeType="1"/>
          </p:cNvSpPr>
          <p:nvPr/>
        </p:nvSpPr>
        <p:spPr bwMode="auto">
          <a:xfrm flipV="1">
            <a:off x="6391275" y="4143375"/>
            <a:ext cx="5127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3" name="Line 184"/>
          <p:cNvSpPr>
            <a:spLocks noChangeShapeType="1"/>
          </p:cNvSpPr>
          <p:nvPr/>
        </p:nvSpPr>
        <p:spPr bwMode="auto">
          <a:xfrm flipV="1">
            <a:off x="6391275" y="4216400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4" name="Line 185"/>
          <p:cNvSpPr>
            <a:spLocks noChangeShapeType="1"/>
          </p:cNvSpPr>
          <p:nvPr/>
        </p:nvSpPr>
        <p:spPr bwMode="auto">
          <a:xfrm flipV="1">
            <a:off x="6391275" y="4291013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5" name="Line 186"/>
          <p:cNvSpPr>
            <a:spLocks noChangeShapeType="1"/>
          </p:cNvSpPr>
          <p:nvPr/>
        </p:nvSpPr>
        <p:spPr bwMode="auto">
          <a:xfrm>
            <a:off x="6904038" y="3338513"/>
            <a:ext cx="0" cy="8048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6" name="Line 187"/>
          <p:cNvSpPr>
            <a:spLocks noChangeShapeType="1"/>
          </p:cNvSpPr>
          <p:nvPr/>
        </p:nvSpPr>
        <p:spPr bwMode="auto">
          <a:xfrm>
            <a:off x="6978650" y="3557588"/>
            <a:ext cx="0" cy="668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7" name="Line 188"/>
          <p:cNvSpPr>
            <a:spLocks noChangeShapeType="1"/>
          </p:cNvSpPr>
          <p:nvPr/>
        </p:nvSpPr>
        <p:spPr bwMode="auto">
          <a:xfrm>
            <a:off x="7051675" y="3778250"/>
            <a:ext cx="0" cy="512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8" name="Line 189"/>
          <p:cNvSpPr>
            <a:spLocks noChangeShapeType="1"/>
          </p:cNvSpPr>
          <p:nvPr/>
        </p:nvSpPr>
        <p:spPr bwMode="auto">
          <a:xfrm>
            <a:off x="7051675" y="3778250"/>
            <a:ext cx="808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89" name="Line 190"/>
          <p:cNvSpPr>
            <a:spLocks noChangeShapeType="1"/>
          </p:cNvSpPr>
          <p:nvPr/>
        </p:nvSpPr>
        <p:spPr bwMode="auto">
          <a:xfrm>
            <a:off x="6978650" y="3557588"/>
            <a:ext cx="881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0" name="Line 191"/>
          <p:cNvSpPr>
            <a:spLocks noChangeShapeType="1"/>
          </p:cNvSpPr>
          <p:nvPr/>
        </p:nvSpPr>
        <p:spPr bwMode="auto">
          <a:xfrm>
            <a:off x="6904038" y="3338513"/>
            <a:ext cx="955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1" name="Line 192"/>
          <p:cNvSpPr>
            <a:spLocks noChangeShapeType="1"/>
          </p:cNvSpPr>
          <p:nvPr/>
        </p:nvSpPr>
        <p:spPr bwMode="auto">
          <a:xfrm flipV="1">
            <a:off x="6391275" y="4364038"/>
            <a:ext cx="733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2" name="Line 193"/>
          <p:cNvSpPr>
            <a:spLocks noChangeShapeType="1"/>
          </p:cNvSpPr>
          <p:nvPr/>
        </p:nvSpPr>
        <p:spPr bwMode="auto">
          <a:xfrm>
            <a:off x="7124700" y="3997325"/>
            <a:ext cx="0" cy="3667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3" name="Line 194"/>
          <p:cNvSpPr>
            <a:spLocks noChangeShapeType="1"/>
          </p:cNvSpPr>
          <p:nvPr/>
        </p:nvSpPr>
        <p:spPr bwMode="auto">
          <a:xfrm>
            <a:off x="7124700" y="3997325"/>
            <a:ext cx="7350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4" name="Line 195"/>
          <p:cNvSpPr>
            <a:spLocks noChangeShapeType="1"/>
          </p:cNvSpPr>
          <p:nvPr/>
        </p:nvSpPr>
        <p:spPr bwMode="auto">
          <a:xfrm flipV="1">
            <a:off x="1689100" y="3221038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5" name="Line 196"/>
          <p:cNvSpPr>
            <a:spLocks noChangeShapeType="1"/>
          </p:cNvSpPr>
          <p:nvPr/>
        </p:nvSpPr>
        <p:spPr bwMode="auto">
          <a:xfrm flipV="1">
            <a:off x="1616075" y="3294063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6" name="Line 197"/>
          <p:cNvSpPr>
            <a:spLocks noChangeShapeType="1"/>
          </p:cNvSpPr>
          <p:nvPr/>
        </p:nvSpPr>
        <p:spPr bwMode="auto">
          <a:xfrm flipV="1">
            <a:off x="1543050" y="3367088"/>
            <a:ext cx="733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7" name="Line 198"/>
          <p:cNvSpPr>
            <a:spLocks noChangeShapeType="1"/>
          </p:cNvSpPr>
          <p:nvPr/>
        </p:nvSpPr>
        <p:spPr bwMode="auto">
          <a:xfrm>
            <a:off x="1689100" y="2416175"/>
            <a:ext cx="0" cy="804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8" name="Line 199"/>
          <p:cNvSpPr>
            <a:spLocks noChangeShapeType="1"/>
          </p:cNvSpPr>
          <p:nvPr/>
        </p:nvSpPr>
        <p:spPr bwMode="auto">
          <a:xfrm>
            <a:off x="1616075" y="2635250"/>
            <a:ext cx="0" cy="668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99" name="Line 200"/>
          <p:cNvSpPr>
            <a:spLocks noChangeShapeType="1"/>
          </p:cNvSpPr>
          <p:nvPr/>
        </p:nvSpPr>
        <p:spPr bwMode="auto">
          <a:xfrm>
            <a:off x="1543050" y="2854325"/>
            <a:ext cx="0" cy="512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0" name="Line 201"/>
          <p:cNvSpPr>
            <a:spLocks noChangeShapeType="1"/>
          </p:cNvSpPr>
          <p:nvPr/>
        </p:nvSpPr>
        <p:spPr bwMode="auto">
          <a:xfrm>
            <a:off x="1174750" y="2854325"/>
            <a:ext cx="36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1" name="Line 202"/>
          <p:cNvSpPr>
            <a:spLocks noChangeShapeType="1"/>
          </p:cNvSpPr>
          <p:nvPr/>
        </p:nvSpPr>
        <p:spPr bwMode="auto">
          <a:xfrm>
            <a:off x="1174750" y="2635250"/>
            <a:ext cx="441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2" name="Line 203"/>
          <p:cNvSpPr>
            <a:spLocks noChangeShapeType="1"/>
          </p:cNvSpPr>
          <p:nvPr/>
        </p:nvSpPr>
        <p:spPr bwMode="auto">
          <a:xfrm>
            <a:off x="1174750" y="2416175"/>
            <a:ext cx="514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3" name="Line 204"/>
          <p:cNvSpPr>
            <a:spLocks noChangeShapeType="1"/>
          </p:cNvSpPr>
          <p:nvPr/>
        </p:nvSpPr>
        <p:spPr bwMode="auto">
          <a:xfrm flipV="1">
            <a:off x="1174750" y="4246563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4" name="Line 205"/>
          <p:cNvSpPr>
            <a:spLocks noChangeShapeType="1"/>
          </p:cNvSpPr>
          <p:nvPr/>
        </p:nvSpPr>
        <p:spPr bwMode="auto">
          <a:xfrm flipV="1">
            <a:off x="1174750" y="4465638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5" name="Line 206"/>
          <p:cNvSpPr>
            <a:spLocks noChangeShapeType="1"/>
          </p:cNvSpPr>
          <p:nvPr/>
        </p:nvSpPr>
        <p:spPr bwMode="auto">
          <a:xfrm flipV="1">
            <a:off x="1689100" y="5272088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6" name="Line 207"/>
          <p:cNvSpPr>
            <a:spLocks noChangeShapeType="1"/>
          </p:cNvSpPr>
          <p:nvPr/>
        </p:nvSpPr>
        <p:spPr bwMode="auto">
          <a:xfrm flipV="1">
            <a:off x="1616075" y="5345113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7" name="Line 208"/>
          <p:cNvSpPr>
            <a:spLocks noChangeShapeType="1"/>
          </p:cNvSpPr>
          <p:nvPr/>
        </p:nvSpPr>
        <p:spPr bwMode="auto">
          <a:xfrm flipV="1">
            <a:off x="1174750" y="5491163"/>
            <a:ext cx="1101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8" name="Line 209"/>
          <p:cNvSpPr>
            <a:spLocks noChangeShapeType="1"/>
          </p:cNvSpPr>
          <p:nvPr/>
        </p:nvSpPr>
        <p:spPr bwMode="auto">
          <a:xfrm>
            <a:off x="1689100" y="5051425"/>
            <a:ext cx="0" cy="220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09" name="Line 210"/>
          <p:cNvSpPr>
            <a:spLocks noChangeShapeType="1"/>
          </p:cNvSpPr>
          <p:nvPr/>
        </p:nvSpPr>
        <p:spPr bwMode="auto">
          <a:xfrm>
            <a:off x="1616075" y="5272088"/>
            <a:ext cx="0" cy="73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0" name="Line 211"/>
          <p:cNvSpPr>
            <a:spLocks noChangeShapeType="1"/>
          </p:cNvSpPr>
          <p:nvPr/>
        </p:nvSpPr>
        <p:spPr bwMode="auto">
          <a:xfrm>
            <a:off x="1616075" y="5564188"/>
            <a:ext cx="0" cy="146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1" name="Line 212"/>
          <p:cNvSpPr>
            <a:spLocks noChangeShapeType="1"/>
          </p:cNvSpPr>
          <p:nvPr/>
        </p:nvSpPr>
        <p:spPr bwMode="auto">
          <a:xfrm>
            <a:off x="1616075" y="5564188"/>
            <a:ext cx="66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2" name="Line 213"/>
          <p:cNvSpPr>
            <a:spLocks noChangeShapeType="1"/>
          </p:cNvSpPr>
          <p:nvPr/>
        </p:nvSpPr>
        <p:spPr bwMode="auto">
          <a:xfrm>
            <a:off x="1174750" y="5272088"/>
            <a:ext cx="441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3" name="Line 214"/>
          <p:cNvSpPr>
            <a:spLocks noChangeShapeType="1"/>
          </p:cNvSpPr>
          <p:nvPr/>
        </p:nvSpPr>
        <p:spPr bwMode="auto">
          <a:xfrm>
            <a:off x="1174750" y="5051425"/>
            <a:ext cx="514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4" name="Line 215"/>
          <p:cNvSpPr>
            <a:spLocks noChangeShapeType="1"/>
          </p:cNvSpPr>
          <p:nvPr/>
        </p:nvSpPr>
        <p:spPr bwMode="auto">
          <a:xfrm>
            <a:off x="1174750" y="5710238"/>
            <a:ext cx="441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5" name="Line 216"/>
          <p:cNvSpPr>
            <a:spLocks noChangeShapeType="1"/>
          </p:cNvSpPr>
          <p:nvPr/>
        </p:nvSpPr>
        <p:spPr bwMode="auto">
          <a:xfrm>
            <a:off x="1689100" y="5637213"/>
            <a:ext cx="0" cy="293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6" name="Line 217"/>
          <p:cNvSpPr>
            <a:spLocks noChangeShapeType="1"/>
          </p:cNvSpPr>
          <p:nvPr/>
        </p:nvSpPr>
        <p:spPr bwMode="auto">
          <a:xfrm flipV="1">
            <a:off x="1689100" y="5637213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17" name="Line 218"/>
          <p:cNvSpPr>
            <a:spLocks noChangeShapeType="1"/>
          </p:cNvSpPr>
          <p:nvPr/>
        </p:nvSpPr>
        <p:spPr bwMode="auto">
          <a:xfrm>
            <a:off x="1174750" y="5930900"/>
            <a:ext cx="514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818" name="Picture 2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5491163"/>
            <a:ext cx="51435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19" name="Picture 22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24325" y="3868738"/>
            <a:ext cx="3206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20" name="Picture 2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54563" y="5381625"/>
            <a:ext cx="44926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21" name="Line 222"/>
          <p:cNvSpPr>
            <a:spLocks noChangeShapeType="1"/>
          </p:cNvSpPr>
          <p:nvPr/>
        </p:nvSpPr>
        <p:spPr bwMode="auto">
          <a:xfrm>
            <a:off x="2860675" y="5632450"/>
            <a:ext cx="395288" cy="111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22" name="Line 223"/>
          <p:cNvSpPr>
            <a:spLocks noChangeShapeType="1"/>
          </p:cNvSpPr>
          <p:nvPr/>
        </p:nvSpPr>
        <p:spPr bwMode="auto">
          <a:xfrm>
            <a:off x="5448300" y="5699125"/>
            <a:ext cx="5445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23" name="Line 224"/>
          <p:cNvSpPr>
            <a:spLocks noChangeShapeType="1"/>
          </p:cNvSpPr>
          <p:nvPr/>
        </p:nvSpPr>
        <p:spPr bwMode="auto">
          <a:xfrm>
            <a:off x="5214938" y="5464175"/>
            <a:ext cx="514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824" name="Picture 2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0863" y="1611313"/>
            <a:ext cx="8175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25" name="Line 226"/>
          <p:cNvSpPr>
            <a:spLocks noChangeShapeType="1"/>
          </p:cNvSpPr>
          <p:nvPr/>
        </p:nvSpPr>
        <p:spPr bwMode="auto">
          <a:xfrm flipV="1">
            <a:off x="6022975" y="2341563"/>
            <a:ext cx="0" cy="631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26" name="Line 227"/>
          <p:cNvSpPr>
            <a:spLocks noChangeShapeType="1"/>
          </p:cNvSpPr>
          <p:nvPr/>
        </p:nvSpPr>
        <p:spPr bwMode="auto">
          <a:xfrm flipV="1">
            <a:off x="6096000" y="2341563"/>
            <a:ext cx="0" cy="6238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27" name="Text Box 228"/>
          <p:cNvSpPr txBox="1">
            <a:spLocks noChangeArrowheads="1"/>
          </p:cNvSpPr>
          <p:nvPr/>
        </p:nvSpPr>
        <p:spPr bwMode="auto">
          <a:xfrm>
            <a:off x="5086350" y="1525588"/>
            <a:ext cx="1316038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ahoma" pitchFamily="34" charset="0"/>
                <a:cs typeface="Tahoma" pitchFamily="34" charset="0"/>
              </a:rPr>
              <a:t>Internet 2 Peering</a:t>
            </a:r>
          </a:p>
          <a:p>
            <a:r>
              <a:rPr lang="en-US" sz="1000">
                <a:latin typeface="Tahoma" pitchFamily="34" charset="0"/>
                <a:cs typeface="Tahoma" pitchFamily="34" charset="0"/>
              </a:rPr>
              <a:t>Router</a:t>
            </a:r>
          </a:p>
        </p:txBody>
      </p:sp>
      <p:sp>
        <p:nvSpPr>
          <p:cNvPr id="475" name="Cloud"/>
          <p:cNvSpPr>
            <a:spLocks noChangeAspect="1" noEditPoints="1" noChangeArrowheads="1"/>
          </p:cNvSpPr>
          <p:nvPr/>
        </p:nvSpPr>
        <p:spPr bwMode="auto">
          <a:xfrm>
            <a:off x="3397250" y="1390650"/>
            <a:ext cx="1543050" cy="12747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GB">
              <a:latin typeface="Arial" charset="0"/>
              <a:cs typeface="+mn-cs"/>
            </a:endParaRPr>
          </a:p>
        </p:txBody>
      </p:sp>
      <p:sp>
        <p:nvSpPr>
          <p:cNvPr id="25829" name="Text Box 230"/>
          <p:cNvSpPr txBox="1">
            <a:spLocks noChangeArrowheads="1"/>
          </p:cNvSpPr>
          <p:nvPr/>
        </p:nvSpPr>
        <p:spPr bwMode="auto">
          <a:xfrm>
            <a:off x="3724275" y="1703388"/>
            <a:ext cx="1036638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INTERNET2</a:t>
            </a:r>
          </a:p>
          <a:p>
            <a:r>
              <a:rPr lang="en-US">
                <a:latin typeface="Tahoma" pitchFamily="34" charset="0"/>
                <a:cs typeface="Tahoma" pitchFamily="34" charset="0"/>
              </a:rPr>
              <a:t>MANLAN</a:t>
            </a:r>
          </a:p>
          <a:p>
            <a:r>
              <a:rPr lang="en-US">
                <a:latin typeface="Tahoma" pitchFamily="34" charset="0"/>
                <a:cs typeface="Tahoma" pitchFamily="34" charset="0"/>
              </a:rPr>
              <a:t>New York</a:t>
            </a:r>
          </a:p>
        </p:txBody>
      </p:sp>
      <p:sp>
        <p:nvSpPr>
          <p:cNvPr id="25830" name="Line 232"/>
          <p:cNvSpPr>
            <a:spLocks noChangeShapeType="1"/>
          </p:cNvSpPr>
          <p:nvPr/>
        </p:nvSpPr>
        <p:spPr bwMode="auto">
          <a:xfrm flipV="1">
            <a:off x="6022975" y="2341563"/>
            <a:ext cx="0" cy="631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31" name="Line 233"/>
          <p:cNvSpPr>
            <a:spLocks noChangeShapeType="1"/>
          </p:cNvSpPr>
          <p:nvPr/>
        </p:nvSpPr>
        <p:spPr bwMode="auto">
          <a:xfrm flipV="1">
            <a:off x="6096000" y="2341563"/>
            <a:ext cx="0" cy="6238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32" name="Line 234"/>
          <p:cNvSpPr>
            <a:spLocks noChangeShapeType="1"/>
          </p:cNvSpPr>
          <p:nvPr/>
        </p:nvSpPr>
        <p:spPr bwMode="auto">
          <a:xfrm>
            <a:off x="4984750" y="2116138"/>
            <a:ext cx="717550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833" name="Picture 235" descr="Data-Center---PC07006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55963" y="5395913"/>
            <a:ext cx="622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34" name="Picture 236" descr="Data-Center---PC07006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0238" y="5797550"/>
            <a:ext cx="620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35" name="Line 237"/>
          <p:cNvSpPr>
            <a:spLocks noChangeShapeType="1"/>
          </p:cNvSpPr>
          <p:nvPr/>
        </p:nvSpPr>
        <p:spPr bwMode="auto">
          <a:xfrm flipH="1">
            <a:off x="6049963" y="5719763"/>
            <a:ext cx="3175" cy="1682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836" name="Text Box 238"/>
          <p:cNvSpPr txBox="1">
            <a:spLocks noChangeArrowheads="1"/>
          </p:cNvSpPr>
          <p:nvPr/>
        </p:nvSpPr>
        <p:spPr bwMode="auto">
          <a:xfrm>
            <a:off x="4953000" y="5975350"/>
            <a:ext cx="8413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00">
                <a:latin typeface="Tahoma" pitchFamily="34" charset="0"/>
                <a:cs typeface="Tahoma" pitchFamily="34" charset="0"/>
              </a:rPr>
              <a:t>Proposed</a:t>
            </a:r>
          </a:p>
          <a:p>
            <a:r>
              <a:rPr lang="en-GB" sz="900">
                <a:latin typeface="Tahoma" pitchFamily="34" charset="0"/>
                <a:cs typeface="Tahoma" pitchFamily="34" charset="0"/>
              </a:rPr>
              <a:t>Data Centre</a:t>
            </a:r>
          </a:p>
        </p:txBody>
      </p:sp>
      <p:sp>
        <p:nvSpPr>
          <p:cNvPr id="25837" name="Text Box 239"/>
          <p:cNvSpPr txBox="1">
            <a:spLocks noChangeArrowheads="1"/>
          </p:cNvSpPr>
          <p:nvPr/>
        </p:nvSpPr>
        <p:spPr bwMode="auto">
          <a:xfrm>
            <a:off x="3036888" y="5888038"/>
            <a:ext cx="8413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00">
                <a:latin typeface="Tahoma" pitchFamily="34" charset="0"/>
                <a:cs typeface="Tahoma" pitchFamily="34" charset="0"/>
              </a:rPr>
              <a:t>Data Centre</a:t>
            </a:r>
          </a:p>
        </p:txBody>
      </p:sp>
      <p:sp>
        <p:nvSpPr>
          <p:cNvPr id="25838" name="Text Box 240"/>
          <p:cNvSpPr txBox="1">
            <a:spLocks noChangeArrowheads="1"/>
          </p:cNvSpPr>
          <p:nvPr/>
        </p:nvSpPr>
        <p:spPr bwMode="auto">
          <a:xfrm>
            <a:off x="4316413" y="4144963"/>
            <a:ext cx="409575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600">
                <a:latin typeface="Tahoma" pitchFamily="34" charset="0"/>
                <a:cs typeface="Tahoma" pitchFamily="34" charset="0"/>
              </a:rPr>
              <a:t>+ NTP</a:t>
            </a:r>
          </a:p>
        </p:txBody>
      </p:sp>
      <p:sp>
        <p:nvSpPr>
          <p:cNvPr id="25839" name="Text Box 241"/>
          <p:cNvSpPr txBox="1">
            <a:spLocks noChangeArrowheads="1"/>
          </p:cNvSpPr>
          <p:nvPr/>
        </p:nvSpPr>
        <p:spPr bwMode="auto">
          <a:xfrm>
            <a:off x="4375150" y="5576888"/>
            <a:ext cx="671513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600">
                <a:latin typeface="Tahoma" pitchFamily="34" charset="0"/>
                <a:cs typeface="Tahoma" pitchFamily="34" charset="0"/>
              </a:rPr>
              <a:t>Ankabut NOC</a:t>
            </a:r>
          </a:p>
        </p:txBody>
      </p:sp>
      <p:pic>
        <p:nvPicPr>
          <p:cNvPr id="25840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3450" y="4978400"/>
            <a:ext cx="8175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41" name="Picture 8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13" y="4140200"/>
            <a:ext cx="2016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42" name="Text Box 88"/>
          <p:cNvSpPr txBox="1">
            <a:spLocks noChangeArrowheads="1"/>
          </p:cNvSpPr>
          <p:nvPr/>
        </p:nvSpPr>
        <p:spPr bwMode="auto">
          <a:xfrm>
            <a:off x="8005763" y="4140200"/>
            <a:ext cx="9556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">
                <a:latin typeface="Tahoma" pitchFamily="34" charset="0"/>
                <a:cs typeface="Tahoma" pitchFamily="34" charset="0"/>
              </a:rPr>
              <a:t>AUD</a:t>
            </a:r>
          </a:p>
        </p:txBody>
      </p:sp>
      <p:cxnSp>
        <p:nvCxnSpPr>
          <p:cNvPr id="25843" name="Elbow Connector 249"/>
          <p:cNvCxnSpPr>
            <a:cxnSpLocks noChangeShapeType="1"/>
          </p:cNvCxnSpPr>
          <p:nvPr/>
        </p:nvCxnSpPr>
        <p:spPr bwMode="auto">
          <a:xfrm rot="10800000" flipV="1">
            <a:off x="6378575" y="4241800"/>
            <a:ext cx="1481138" cy="234950"/>
          </a:xfrm>
          <a:prstGeom prst="bentConnector3">
            <a:avLst>
              <a:gd name="adj1" fmla="val 44074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gray"/>
        <p:txBody>
          <a:bodyPr/>
          <a:lstStyle/>
          <a:p>
            <a:pPr eaLnBrk="1" hangingPunct="1"/>
            <a:r>
              <a:rPr lang="en-GB" smtClean="0"/>
              <a:t>Agenda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3D7332-8C08-49D7-B27C-70422E5ED314}" type="slidenum">
              <a:rPr lang="en-GB" smtClean="0">
                <a:latin typeface="Arial" pitchFamily="34" charset="0"/>
              </a:rPr>
              <a:pPr/>
              <a:t>15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2100" y="1249363"/>
            <a:ext cx="8140057" cy="4662485"/>
            <a:chOff x="291323" y="1248734"/>
            <a:chExt cx="8140840" cy="4662968"/>
          </a:xfrm>
        </p:grpSpPr>
        <p:pic>
          <p:nvPicPr>
            <p:cNvPr id="14341" name="Picture 4" descr="Office equipment">
              <a:hlinkClick r:id="rId6"/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291323" y="1248734"/>
              <a:ext cx="3846512" cy="4662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289030" y="1269373"/>
              <a:ext cx="4143133" cy="4633561"/>
              <a:chOff x="4289030" y="1269373"/>
              <a:chExt cx="4143133" cy="4633561"/>
            </a:xfrm>
          </p:grpSpPr>
          <p:sp>
            <p:nvSpPr>
              <p:cNvPr id="724997" name="AgendaText"/>
              <p:cNvSpPr>
                <a:spLocks noChangeArrowheads="1"/>
              </p:cNvSpPr>
              <p:nvPr/>
            </p:nvSpPr>
            <p:spPr bwMode="gray">
              <a:xfrm>
                <a:off x="4298557" y="1269373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UAE Strategy</a:t>
                </a:r>
              </a:p>
            </p:txBody>
          </p:sp>
          <p:sp>
            <p:nvSpPr>
              <p:cNvPr id="7" name="AgendaText"/>
              <p:cNvSpPr>
                <a:spLocks noChangeArrowheads="1"/>
              </p:cNvSpPr>
              <p:nvPr/>
            </p:nvSpPr>
            <p:spPr bwMode="gray">
              <a:xfrm>
                <a:off x="4309028" y="5247229"/>
                <a:ext cx="4123135" cy="65570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1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Ankabut-Grid CA</a:t>
                </a:r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" name="AgendaText"/>
              <p:cNvSpPr>
                <a:spLocks noChangeArrowheads="1"/>
              </p:cNvSpPr>
              <p:nvPr/>
            </p:nvSpPr>
            <p:spPr bwMode="gray">
              <a:xfrm>
                <a:off x="4296969" y="2774131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Connect</a:t>
                </a:r>
              </a:p>
            </p:txBody>
          </p:sp>
          <p:sp>
            <p:nvSpPr>
              <p:cNvPr id="10" name="AgendaText"/>
              <p:cNvSpPr>
                <a:spLocks noChangeArrowheads="1"/>
              </p:cNvSpPr>
              <p:nvPr/>
            </p:nvSpPr>
            <p:spPr bwMode="gray">
              <a:xfrm>
                <a:off x="4298557" y="2058442"/>
                <a:ext cx="4123132" cy="655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</a:t>
                </a:r>
              </a:p>
            </p:txBody>
          </p:sp>
          <p:sp>
            <p:nvSpPr>
              <p:cNvPr id="11" name="AgendaText"/>
              <p:cNvSpPr>
                <a:spLocks noChangeArrowheads="1"/>
              </p:cNvSpPr>
              <p:nvPr/>
            </p:nvSpPr>
            <p:spPr bwMode="gray">
              <a:xfrm>
                <a:off x="4296969" y="3574314"/>
                <a:ext cx="4123132" cy="65570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/>
                    </a:solidFill>
                    <a:latin typeface="Arial" charset="0"/>
                    <a:cs typeface="+mn-cs"/>
                  </a:rPr>
                  <a:t>Communicate</a:t>
                </a:r>
              </a:p>
            </p:txBody>
          </p:sp>
          <p:sp>
            <p:nvSpPr>
              <p:cNvPr id="12" name="AgendaText"/>
              <p:cNvSpPr>
                <a:spLocks noChangeArrowheads="1"/>
              </p:cNvSpPr>
              <p:nvPr/>
            </p:nvSpPr>
            <p:spPr bwMode="gray">
              <a:xfrm>
                <a:off x="4289030" y="4374496"/>
                <a:ext cx="4123133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Collaborate</a:t>
                </a:r>
                <a:endParaRPr lang="en-US" sz="2000" dirty="0">
                  <a:solidFill>
                    <a:schemeClr val="bg2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5" descr="polycom_soundstation_2_avaya_2490_conference_phon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3488" y="1900238"/>
            <a:ext cx="1852612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9" descr="TN-511014_TANDBERG_E20_videoIPpho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1225" y="2354263"/>
            <a:ext cx="1554163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1" name="Slide Number Placeholder 2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36232D-F7E1-4267-9B49-954AA3749D08}" type="slidenum">
              <a:rPr lang="en-GB" smtClean="0">
                <a:latin typeface="Arial" pitchFamily="34" charset="0"/>
              </a:rPr>
              <a:pPr/>
              <a:t>16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8618538" cy="288925"/>
          </a:xfrm>
        </p:spPr>
        <p:txBody>
          <a:bodyPr/>
          <a:lstStyle/>
          <a:p>
            <a:pPr eaLnBrk="1" hangingPunct="1"/>
            <a:r>
              <a:rPr lang="en-GB" smtClean="0"/>
              <a:t>Unified Communication</a:t>
            </a:r>
          </a:p>
        </p:txBody>
      </p:sp>
      <p:pic>
        <p:nvPicPr>
          <p:cNvPr id="28677" name="Picture 5" descr="phone_cisco79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1175" y="873125"/>
            <a:ext cx="16002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7" descr="K33415US-dual_scree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4800" y="2708275"/>
            <a:ext cx="2182813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24" descr="46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7225" y="1062038"/>
            <a:ext cx="16510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80" name="Group 37"/>
          <p:cNvGrpSpPr>
            <a:grpSpLocks/>
          </p:cNvGrpSpPr>
          <p:nvPr/>
        </p:nvGrpSpPr>
        <p:grpSpPr bwMode="auto">
          <a:xfrm>
            <a:off x="717550" y="1052513"/>
            <a:ext cx="2362200" cy="2082800"/>
            <a:chOff x="315" y="698"/>
            <a:chExt cx="1771" cy="1771"/>
          </a:xfrm>
        </p:grpSpPr>
        <p:pic>
          <p:nvPicPr>
            <p:cNvPr id="28692" name="Picture 26" descr="compaq_laptop_hire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15" y="698"/>
              <a:ext cx="1771" cy="1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3" name="Picture 28" descr="skype%20logo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82" y="901"/>
              <a:ext cx="353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4" name="Picture 30" descr="yahoo_messenger_logo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295" y="896"/>
              <a:ext cx="40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5" name="Picture 32" descr="aim_logo_2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90" y="1317"/>
              <a:ext cx="353" cy="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6" name="Picture 34" descr="wlm_logo-ic">
              <a:hlinkClick r:id="rId14"/>
            </p:cNvPr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1230" y="1353"/>
              <a:ext cx="439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7" name="Picture 36" descr="3606143839_d71bddc0aa">
              <a:hlinkClick r:id="rId16"/>
            </p:cNvPr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873" y="1131"/>
              <a:ext cx="538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40" name="Text Box 38"/>
          <p:cNvSpPr txBox="1">
            <a:spLocks noChangeArrowheads="1"/>
          </p:cNvSpPr>
          <p:nvPr/>
        </p:nvSpPr>
        <p:spPr bwMode="auto">
          <a:xfrm>
            <a:off x="298450" y="728663"/>
            <a:ext cx="1525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11" tIns="44806" rIns="89611" bIns="44806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Instant Messaging</a:t>
            </a:r>
          </a:p>
        </p:txBody>
      </p:sp>
      <p:sp>
        <p:nvSpPr>
          <p:cNvPr id="69641" name="Text Box 39"/>
          <p:cNvSpPr txBox="1">
            <a:spLocks noChangeArrowheads="1"/>
          </p:cNvSpPr>
          <p:nvPr/>
        </p:nvSpPr>
        <p:spPr bwMode="auto">
          <a:xfrm>
            <a:off x="5957888" y="1273175"/>
            <a:ext cx="13446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11" tIns="44806" rIns="89611" bIns="44806">
            <a:spAutoFit/>
          </a:bodyPr>
          <a:lstStyle/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Telephone</a:t>
            </a:r>
          </a:p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Communication</a:t>
            </a:r>
          </a:p>
        </p:txBody>
      </p:sp>
      <p:sp>
        <p:nvSpPr>
          <p:cNvPr id="28683" name="Text Box 40"/>
          <p:cNvSpPr txBox="1">
            <a:spLocks noChangeArrowheads="1"/>
          </p:cNvSpPr>
          <p:nvPr/>
        </p:nvSpPr>
        <p:spPr bwMode="auto">
          <a:xfrm>
            <a:off x="5294313" y="4806950"/>
            <a:ext cx="1344612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11" tIns="44806" rIns="89611" bIns="44806">
            <a:spAutoFit/>
          </a:bodyPr>
          <a:lstStyle/>
          <a:p>
            <a:r>
              <a:rPr lang="en-GB"/>
              <a:t>Videophone</a:t>
            </a:r>
          </a:p>
          <a:p>
            <a:r>
              <a:rPr lang="en-GB"/>
              <a:t>Communication</a:t>
            </a:r>
          </a:p>
        </p:txBody>
      </p:sp>
      <p:sp>
        <p:nvSpPr>
          <p:cNvPr id="69643" name="Text Box 41"/>
          <p:cNvSpPr txBox="1">
            <a:spLocks noChangeArrowheads="1"/>
          </p:cNvSpPr>
          <p:nvPr/>
        </p:nvSpPr>
        <p:spPr bwMode="auto">
          <a:xfrm>
            <a:off x="3092450" y="2046288"/>
            <a:ext cx="11731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11" tIns="44806" rIns="89611" bIns="44806">
            <a:spAutoFit/>
          </a:bodyPr>
          <a:lstStyle/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Audio</a:t>
            </a:r>
          </a:p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Conferencing</a:t>
            </a:r>
          </a:p>
        </p:txBody>
      </p:sp>
      <p:sp>
        <p:nvSpPr>
          <p:cNvPr id="69644" name="Rectangle 3"/>
          <p:cNvSpPr>
            <a:spLocks noChangeArrowheads="1"/>
          </p:cNvSpPr>
          <p:nvPr/>
        </p:nvSpPr>
        <p:spPr bwMode="auto">
          <a:xfrm>
            <a:off x="242888" y="4808538"/>
            <a:ext cx="50641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95350">
              <a:buClr>
                <a:schemeClr val="tx2"/>
              </a:buClr>
              <a:defRPr/>
            </a:pPr>
            <a:r>
              <a:rPr lang="en-GB" sz="160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Telecom Vision</a:t>
            </a:r>
          </a:p>
          <a:p>
            <a:pPr defTabSz="895350">
              <a:buClr>
                <a:schemeClr val="tx2"/>
              </a:buClr>
              <a:buFontTx/>
              <a:buChar char="•"/>
              <a:defRPr/>
            </a:pPr>
            <a:r>
              <a:rPr lang="en-GB" sz="1600" b="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Integrate IM, Calendar, Voice and Video</a:t>
            </a:r>
          </a:p>
          <a:p>
            <a:pPr defTabSz="895350">
              <a:buClr>
                <a:schemeClr val="tx2"/>
              </a:buClr>
              <a:buFontTx/>
              <a:buChar char="•"/>
              <a:defRPr/>
            </a:pPr>
            <a:r>
              <a:rPr lang="en-GB" sz="1600" b="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Utilise Ankabut for inter-university telecoms traffic</a:t>
            </a:r>
          </a:p>
          <a:p>
            <a:pPr defTabSz="895350">
              <a:buClr>
                <a:schemeClr val="tx2"/>
              </a:buClr>
              <a:buFontTx/>
              <a:buChar char="•"/>
              <a:defRPr/>
            </a:pPr>
            <a:r>
              <a:rPr lang="en-GB" sz="1600" b="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Utilise Ankabut for multi-party video conferencing</a:t>
            </a:r>
          </a:p>
          <a:p>
            <a:pPr defTabSz="895350">
              <a:buClr>
                <a:schemeClr val="tx2"/>
              </a:buClr>
              <a:buFontTx/>
              <a:buChar char="•"/>
              <a:defRPr/>
            </a:pPr>
            <a:r>
              <a:rPr lang="en-GB" sz="1600" b="0" dirty="0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Provide performance networking while saving cost</a:t>
            </a:r>
          </a:p>
          <a:p>
            <a:pPr defTabSz="895350">
              <a:buClr>
                <a:schemeClr val="tx2"/>
              </a:buClr>
              <a:defRPr/>
            </a:pPr>
            <a:endParaRPr lang="en-GB" sz="1600" b="0" dirty="0">
              <a:solidFill>
                <a:schemeClr val="accent1">
                  <a:lumMod val="25000"/>
                </a:schemeClr>
              </a:solidFill>
              <a:latin typeface="Arial" charset="0"/>
              <a:cs typeface="+mn-cs"/>
            </a:endParaRPr>
          </a:p>
          <a:p>
            <a:pPr defTabSz="895350">
              <a:buClr>
                <a:schemeClr val="tx2"/>
              </a:buClr>
              <a:defRPr/>
            </a:pPr>
            <a:endParaRPr lang="en-GB" sz="1600" b="0" dirty="0">
              <a:solidFill>
                <a:schemeClr val="accent1">
                  <a:lumMod val="25000"/>
                </a:schemeClr>
              </a:solidFill>
              <a:latin typeface="Arial" charset="0"/>
              <a:cs typeface="+mn-cs"/>
            </a:endParaRPr>
          </a:p>
        </p:txBody>
      </p:sp>
      <p:sp>
        <p:nvSpPr>
          <p:cNvPr id="69645" name="Text Box 38"/>
          <p:cNvSpPr txBox="1">
            <a:spLocks noChangeArrowheads="1"/>
          </p:cNvSpPr>
          <p:nvPr/>
        </p:nvSpPr>
        <p:spPr bwMode="auto">
          <a:xfrm>
            <a:off x="390525" y="3160713"/>
            <a:ext cx="12477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11" tIns="44806" rIns="89611" bIns="44806">
            <a:spAutoFit/>
          </a:bodyPr>
          <a:lstStyle/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Desktop Video</a:t>
            </a:r>
          </a:p>
        </p:txBody>
      </p:sp>
      <p:pic>
        <p:nvPicPr>
          <p:cNvPr id="28687" name="Picture 7" descr="vc_unit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411788" y="2601913"/>
            <a:ext cx="1790700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4" descr="polycom-video-conferencing-telepresence-systems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124450" y="4135438"/>
            <a:ext cx="3836988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8" name="Text Box 41"/>
          <p:cNvSpPr txBox="1">
            <a:spLocks noChangeArrowheads="1"/>
          </p:cNvSpPr>
          <p:nvPr/>
        </p:nvSpPr>
        <p:spPr bwMode="auto">
          <a:xfrm>
            <a:off x="4108450" y="3443288"/>
            <a:ext cx="11731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11" tIns="44806" rIns="89611" bIns="44806">
            <a:spAutoFit/>
          </a:bodyPr>
          <a:lstStyle/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Video</a:t>
            </a:r>
          </a:p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Conferencing</a:t>
            </a:r>
          </a:p>
        </p:txBody>
      </p:sp>
      <p:sp>
        <p:nvSpPr>
          <p:cNvPr id="69649" name="Text Box 41"/>
          <p:cNvSpPr txBox="1">
            <a:spLocks noChangeArrowheads="1"/>
          </p:cNvSpPr>
          <p:nvPr/>
        </p:nvSpPr>
        <p:spPr bwMode="auto">
          <a:xfrm>
            <a:off x="4097338" y="4165600"/>
            <a:ext cx="11731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11" tIns="44806" rIns="89611" bIns="44806">
            <a:spAutoFit/>
          </a:bodyPr>
          <a:lstStyle/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Immersive</a:t>
            </a:r>
          </a:p>
          <a:p>
            <a:pPr>
              <a:defRPr/>
            </a:pPr>
            <a:r>
              <a:rPr lang="en-GB">
                <a:solidFill>
                  <a:schemeClr val="accent1">
                    <a:lumMod val="25000"/>
                  </a:schemeClr>
                </a:solidFill>
                <a:latin typeface="Arial" charset="0"/>
                <a:cs typeface="+mn-cs"/>
              </a:rPr>
              <a:t>Conferencing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A45736-926F-41D9-B00D-7908CC3851A2}" type="slidenum">
              <a:rPr lang="en-GB" smtClean="0"/>
              <a:pPr>
                <a:defRPr/>
              </a:pPr>
              <a:t>17</a:t>
            </a:fld>
            <a:r>
              <a:rPr lang="en-GB" smtClean="0"/>
              <a:t> </a:t>
            </a:r>
            <a:endParaRPr lang="en-GB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061" y="4053371"/>
            <a:ext cx="3318704" cy="210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376347" y="3301018"/>
            <a:ext cx="2859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Michael </a:t>
            </a:r>
            <a:r>
              <a:rPr lang="en-GB" dirty="0" err="1" smtClean="0"/>
              <a:t>Tilson</a:t>
            </a:r>
            <a:r>
              <a:rPr lang="en-GB" dirty="0" smtClean="0"/>
              <a:t> Thomas</a:t>
            </a:r>
          </a:p>
          <a:p>
            <a:r>
              <a:rPr lang="en-US" dirty="0" smtClean="0"/>
              <a:t>Music Director of the San Francisco Symphony</a:t>
            </a:r>
            <a:endParaRPr lang="en-GB" dirty="0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7983" y="2536957"/>
            <a:ext cx="2400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618823" y="1884870"/>
            <a:ext cx="22945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 smtClean="0"/>
              <a:t>Pinchas</a:t>
            </a:r>
            <a:r>
              <a:rPr lang="en-GB" dirty="0" smtClean="0"/>
              <a:t> Zukerman</a:t>
            </a:r>
          </a:p>
          <a:p>
            <a:r>
              <a:rPr lang="en-US" dirty="0" smtClean="0"/>
              <a:t>A noted violin master, violist, and conductor</a:t>
            </a:r>
            <a:endParaRPr lang="en-GB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19063" y="230188"/>
            <a:ext cx="8618537" cy="2889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Master Classes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42901" y="914400"/>
            <a:ext cx="4582667" cy="29356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895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Unprecedented Access to Maestros  </a:t>
            </a: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242" y="1517050"/>
            <a:ext cx="21907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56069" y="3619462"/>
            <a:ext cx="21979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Hillary Herndon, Miami </a:t>
            </a:r>
            <a:r>
              <a:rPr lang="en-US" dirty="0" smtClean="0"/>
              <a:t>Principal Violist of the New World, Colorado Springs, Eastman and Juilliard Symphony Orchestras </a:t>
            </a:r>
          </a:p>
          <a:p>
            <a:endParaRPr lang="en-US" dirty="0" smtClean="0"/>
          </a:p>
          <a:p>
            <a:r>
              <a:rPr lang="en-GB" dirty="0" smtClean="0"/>
              <a:t>Anna </a:t>
            </a:r>
            <a:r>
              <a:rPr lang="en-GB" dirty="0" err="1" smtClean="0"/>
              <a:t>Simeone</a:t>
            </a:r>
            <a:r>
              <a:rPr lang="en-GB" dirty="0" smtClean="0"/>
              <a:t>, Violin Student Pisa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18715EC-A222-48EC-95A3-4D1071E2F7DD}" type="slidenum">
              <a:rPr lang="en-GB" smtClean="0">
                <a:latin typeface="Arial" pitchFamily="34" charset="0"/>
              </a:rPr>
              <a:pPr/>
              <a:t>18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8618538" cy="369887"/>
          </a:xfrm>
        </p:spPr>
        <p:txBody>
          <a:bodyPr/>
          <a:lstStyle/>
          <a:p>
            <a:pPr eaLnBrk="1" hangingPunct="1"/>
            <a:r>
              <a:rPr lang="en-US" sz="2400" dirty="0" smtClean="0"/>
              <a:t> e-Learning</a:t>
            </a:r>
            <a:endParaRPr lang="en-GB" sz="2400" dirty="0" smtClean="0"/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65814" y="1296988"/>
            <a:ext cx="4691063" cy="4572000"/>
          </a:xfrm>
        </p:spPr>
        <p:txBody>
          <a:bodyPr/>
          <a:lstStyle/>
          <a:p>
            <a:pPr lvl="1" eaLnBrk="1" hangingPunct="1">
              <a:buFont typeface="Arial" charset="0"/>
              <a:buChar char="▪"/>
              <a:defRPr/>
            </a:pPr>
            <a:r>
              <a:rPr lang="en-US" sz="1800" dirty="0" smtClean="0">
                <a:solidFill>
                  <a:schemeClr val="accent1">
                    <a:lumMod val="25000"/>
                  </a:schemeClr>
                </a:solidFill>
              </a:rPr>
              <a:t>Providing access to a range of multimedia resources such as graphics, sound, video, animation.</a:t>
            </a:r>
          </a:p>
          <a:p>
            <a:pPr lvl="1" eaLnBrk="1" hangingPunct="1">
              <a:buFont typeface="Arial" charset="0"/>
              <a:buChar char="▪"/>
              <a:defRPr/>
            </a:pPr>
            <a:endParaRPr lang="en-US" sz="18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lvl="1" eaLnBrk="1" hangingPunct="1">
              <a:buFont typeface="Arial" charset="0"/>
              <a:buChar char="▪"/>
              <a:defRPr/>
            </a:pPr>
            <a:r>
              <a:rPr lang="en-US" sz="1800" dirty="0" smtClean="0">
                <a:solidFill>
                  <a:schemeClr val="accent1">
                    <a:lumMod val="25000"/>
                  </a:schemeClr>
                </a:solidFill>
              </a:rPr>
              <a:t>Giving students control over when and where they study.</a:t>
            </a:r>
          </a:p>
          <a:p>
            <a:pPr lvl="1" eaLnBrk="1" hangingPunct="1">
              <a:buFont typeface="Arial" charset="0"/>
              <a:buChar char="▪"/>
              <a:defRPr/>
            </a:pPr>
            <a:endParaRPr lang="en-US" sz="18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lvl="1" eaLnBrk="1" hangingPunct="1">
              <a:buFont typeface="Arial" charset="0"/>
              <a:buChar char="▪"/>
              <a:defRPr/>
            </a:pPr>
            <a:r>
              <a:rPr lang="en-US" sz="1800" dirty="0" smtClean="0">
                <a:solidFill>
                  <a:schemeClr val="accent1">
                    <a:lumMod val="25000"/>
                  </a:schemeClr>
                </a:solidFill>
              </a:rPr>
              <a:t>Tailoring the learning environment to meet the student’s learning needs.</a:t>
            </a:r>
          </a:p>
          <a:p>
            <a:pPr lvl="1" eaLnBrk="1" hangingPunct="1">
              <a:buFont typeface="Arial" charset="0"/>
              <a:buChar char="▪"/>
              <a:defRPr/>
            </a:pPr>
            <a:endParaRPr lang="en-US" sz="18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lvl="1" eaLnBrk="1" hangingPunct="1">
              <a:buFont typeface="Arial" charset="0"/>
              <a:buChar char="▪"/>
              <a:defRPr/>
            </a:pPr>
            <a:r>
              <a:rPr lang="en-US" sz="1800" dirty="0" smtClean="0">
                <a:solidFill>
                  <a:schemeClr val="accent1">
                    <a:lumMod val="25000"/>
                  </a:schemeClr>
                </a:solidFill>
              </a:rPr>
              <a:t>Increasing staff-student and student-student communication.</a:t>
            </a:r>
          </a:p>
          <a:p>
            <a:pPr lvl="1" eaLnBrk="1" hangingPunct="1">
              <a:buFont typeface="Arial" charset="0"/>
              <a:buChar char="▪"/>
              <a:defRPr/>
            </a:pPr>
            <a:endParaRPr lang="en-US" sz="18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lvl="1" eaLnBrk="1" hangingPunct="1">
              <a:buFont typeface="Arial" charset="0"/>
              <a:buChar char="▪"/>
              <a:defRPr/>
            </a:pPr>
            <a:r>
              <a:rPr lang="en-US" sz="1800" dirty="0" smtClean="0">
                <a:solidFill>
                  <a:schemeClr val="accent1">
                    <a:lumMod val="25000"/>
                  </a:schemeClr>
                </a:solidFill>
              </a:rPr>
              <a:t>Supporting reuse of expensive resources.</a:t>
            </a:r>
          </a:p>
          <a:p>
            <a:pPr lvl="1" eaLnBrk="1" hangingPunct="1">
              <a:buFont typeface="Arial" charset="0"/>
              <a:buChar char="▪"/>
              <a:defRPr/>
            </a:pPr>
            <a:endParaRPr lang="en-US" sz="18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lvl="1" eaLnBrk="1" hangingPunct="1">
              <a:buFont typeface="Arial" charset="0"/>
              <a:buChar char="▪"/>
              <a:defRPr/>
            </a:pPr>
            <a:r>
              <a:rPr lang="en-US" sz="1800" dirty="0" smtClean="0">
                <a:solidFill>
                  <a:schemeClr val="accent1">
                    <a:lumMod val="25000"/>
                  </a:schemeClr>
                </a:solidFill>
              </a:rPr>
              <a:t>Promoting independent learning.</a:t>
            </a:r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7238" y="1562100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9625" y="2946400"/>
            <a:ext cx="1333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7263" y="3975100"/>
            <a:ext cx="10382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2900" y="5141913"/>
            <a:ext cx="13906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4575" y="3651250"/>
            <a:ext cx="12573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1250" y="1808163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56438" y="5160963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gray"/>
        <p:txBody>
          <a:bodyPr/>
          <a:lstStyle/>
          <a:p>
            <a:pPr eaLnBrk="1" hangingPunct="1"/>
            <a:r>
              <a:rPr lang="en-GB" smtClean="0"/>
              <a:t>Agenda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3D7332-8C08-49D7-B27C-70422E5ED314}" type="slidenum">
              <a:rPr lang="en-GB" smtClean="0">
                <a:latin typeface="Arial" pitchFamily="34" charset="0"/>
              </a:rPr>
              <a:pPr/>
              <a:t>19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2100" y="1249363"/>
            <a:ext cx="8140057" cy="4662485"/>
            <a:chOff x="291323" y="1248734"/>
            <a:chExt cx="8140840" cy="4662968"/>
          </a:xfrm>
        </p:grpSpPr>
        <p:pic>
          <p:nvPicPr>
            <p:cNvPr id="14341" name="Picture 4" descr="Office equipment">
              <a:hlinkClick r:id="rId6"/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291323" y="1248734"/>
              <a:ext cx="3846512" cy="4662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289030" y="1269373"/>
              <a:ext cx="4143133" cy="4633561"/>
              <a:chOff x="4289030" y="1269373"/>
              <a:chExt cx="4143133" cy="4633561"/>
            </a:xfrm>
          </p:grpSpPr>
          <p:sp>
            <p:nvSpPr>
              <p:cNvPr id="724997" name="AgendaText"/>
              <p:cNvSpPr>
                <a:spLocks noChangeArrowheads="1"/>
              </p:cNvSpPr>
              <p:nvPr/>
            </p:nvSpPr>
            <p:spPr bwMode="gray">
              <a:xfrm>
                <a:off x="4298557" y="1269373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UAE Strategy</a:t>
                </a:r>
              </a:p>
            </p:txBody>
          </p:sp>
          <p:sp>
            <p:nvSpPr>
              <p:cNvPr id="7" name="AgendaText"/>
              <p:cNvSpPr>
                <a:spLocks noChangeArrowheads="1"/>
              </p:cNvSpPr>
              <p:nvPr/>
            </p:nvSpPr>
            <p:spPr bwMode="gray">
              <a:xfrm>
                <a:off x="4309028" y="5247229"/>
                <a:ext cx="4123135" cy="65570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1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Ankabut-Grid CA</a:t>
                </a:r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" name="AgendaText"/>
              <p:cNvSpPr>
                <a:spLocks noChangeArrowheads="1"/>
              </p:cNvSpPr>
              <p:nvPr/>
            </p:nvSpPr>
            <p:spPr bwMode="gray">
              <a:xfrm>
                <a:off x="4296969" y="2774131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Connect</a:t>
                </a:r>
              </a:p>
            </p:txBody>
          </p:sp>
          <p:sp>
            <p:nvSpPr>
              <p:cNvPr id="10" name="AgendaText"/>
              <p:cNvSpPr>
                <a:spLocks noChangeArrowheads="1"/>
              </p:cNvSpPr>
              <p:nvPr/>
            </p:nvSpPr>
            <p:spPr bwMode="gray">
              <a:xfrm>
                <a:off x="4298557" y="2058442"/>
                <a:ext cx="4123132" cy="655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</a:t>
                </a:r>
              </a:p>
            </p:txBody>
          </p:sp>
          <p:sp>
            <p:nvSpPr>
              <p:cNvPr id="11" name="AgendaText"/>
              <p:cNvSpPr>
                <a:spLocks noChangeArrowheads="1"/>
              </p:cNvSpPr>
              <p:nvPr/>
            </p:nvSpPr>
            <p:spPr bwMode="gray">
              <a:xfrm>
                <a:off x="4296969" y="3574314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Communicate</a:t>
                </a:r>
              </a:p>
            </p:txBody>
          </p:sp>
          <p:sp>
            <p:nvSpPr>
              <p:cNvPr id="12" name="AgendaText"/>
              <p:cNvSpPr>
                <a:spLocks noChangeArrowheads="1"/>
              </p:cNvSpPr>
              <p:nvPr/>
            </p:nvSpPr>
            <p:spPr bwMode="gray">
              <a:xfrm>
                <a:off x="4289030" y="4374496"/>
                <a:ext cx="4123133" cy="65570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/>
                    </a:solidFill>
                    <a:latin typeface="Arial" charset="0"/>
                    <a:cs typeface="+mn-cs"/>
                  </a:rPr>
                  <a:t>Collaborate</a:t>
                </a:r>
                <a:endParaRPr lang="en-US" sz="2000" dirty="0">
                  <a:solidFill>
                    <a:schemeClr val="bg2"/>
                  </a:solidFill>
                  <a:latin typeface="Arial" charset="0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gray"/>
        <p:txBody>
          <a:bodyPr/>
          <a:lstStyle/>
          <a:p>
            <a:pPr eaLnBrk="1" hangingPunct="1"/>
            <a:r>
              <a:rPr lang="en-GB" dirty="0" smtClean="0"/>
              <a:t>Agenda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3D7332-8C08-49D7-B27C-70422E5ED314}" type="slidenum">
              <a:rPr lang="en-GB" smtClean="0">
                <a:latin typeface="Arial" pitchFamily="34" charset="0"/>
              </a:rPr>
              <a:pPr/>
              <a:t>2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pSp>
        <p:nvGrpSpPr>
          <p:cNvPr id="14340" name="Group 13"/>
          <p:cNvGrpSpPr>
            <a:grpSpLocks/>
          </p:cNvGrpSpPr>
          <p:nvPr/>
        </p:nvGrpSpPr>
        <p:grpSpPr bwMode="auto">
          <a:xfrm>
            <a:off x="292100" y="1249363"/>
            <a:ext cx="8140057" cy="4662485"/>
            <a:chOff x="291323" y="1248734"/>
            <a:chExt cx="8140840" cy="4662968"/>
          </a:xfrm>
        </p:grpSpPr>
        <p:pic>
          <p:nvPicPr>
            <p:cNvPr id="14341" name="Picture 4" descr="Office equipment">
              <a:hlinkClick r:id="rId6"/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291323" y="1248734"/>
              <a:ext cx="3846512" cy="4662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342" name="Group 12"/>
            <p:cNvGrpSpPr>
              <a:grpSpLocks/>
            </p:cNvGrpSpPr>
            <p:nvPr/>
          </p:nvGrpSpPr>
          <p:grpSpPr bwMode="auto">
            <a:xfrm>
              <a:off x="4289030" y="1269373"/>
              <a:ext cx="4143133" cy="4633561"/>
              <a:chOff x="4289030" y="1269373"/>
              <a:chExt cx="4143133" cy="4633561"/>
            </a:xfrm>
          </p:grpSpPr>
          <p:sp>
            <p:nvSpPr>
              <p:cNvPr id="724997" name="AgendaText"/>
              <p:cNvSpPr>
                <a:spLocks noChangeArrowheads="1"/>
              </p:cNvSpPr>
              <p:nvPr/>
            </p:nvSpPr>
            <p:spPr bwMode="gray">
              <a:xfrm>
                <a:off x="4298557" y="1269373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UAE Strategy</a:t>
                </a:r>
              </a:p>
            </p:txBody>
          </p:sp>
          <p:sp>
            <p:nvSpPr>
              <p:cNvPr id="7" name="AgendaText"/>
              <p:cNvSpPr>
                <a:spLocks noChangeArrowheads="1"/>
              </p:cNvSpPr>
              <p:nvPr/>
            </p:nvSpPr>
            <p:spPr bwMode="gray">
              <a:xfrm>
                <a:off x="4309028" y="5247229"/>
                <a:ext cx="4123135" cy="65570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1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Ankabut-Grid CA</a:t>
                </a:r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" name="AgendaText"/>
              <p:cNvSpPr>
                <a:spLocks noChangeArrowheads="1"/>
              </p:cNvSpPr>
              <p:nvPr/>
            </p:nvSpPr>
            <p:spPr bwMode="gray">
              <a:xfrm>
                <a:off x="4296969" y="2774131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Connect</a:t>
                </a:r>
              </a:p>
            </p:txBody>
          </p:sp>
          <p:sp>
            <p:nvSpPr>
              <p:cNvPr id="10" name="AgendaText"/>
              <p:cNvSpPr>
                <a:spLocks noChangeArrowheads="1"/>
              </p:cNvSpPr>
              <p:nvPr/>
            </p:nvSpPr>
            <p:spPr bwMode="gray">
              <a:xfrm>
                <a:off x="4298557" y="2058442"/>
                <a:ext cx="4123132" cy="655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</a:t>
                </a:r>
              </a:p>
            </p:txBody>
          </p:sp>
          <p:sp>
            <p:nvSpPr>
              <p:cNvPr id="11" name="AgendaText"/>
              <p:cNvSpPr>
                <a:spLocks noChangeArrowheads="1"/>
              </p:cNvSpPr>
              <p:nvPr/>
            </p:nvSpPr>
            <p:spPr bwMode="gray">
              <a:xfrm>
                <a:off x="4296969" y="3574314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Communicate</a:t>
                </a:r>
              </a:p>
            </p:txBody>
          </p:sp>
          <p:sp>
            <p:nvSpPr>
              <p:cNvPr id="12" name="AgendaText"/>
              <p:cNvSpPr>
                <a:spLocks noChangeArrowheads="1"/>
              </p:cNvSpPr>
              <p:nvPr/>
            </p:nvSpPr>
            <p:spPr bwMode="gray">
              <a:xfrm>
                <a:off x="4289030" y="4374496"/>
                <a:ext cx="4123133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Collaborate</a:t>
                </a:r>
                <a:endParaRPr lang="en-US" sz="2000" dirty="0">
                  <a:solidFill>
                    <a:schemeClr val="bg2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6515363-5C3D-43B8-A2CB-F8B47659C302}" type="slidenum">
              <a:rPr lang="en-GB" smtClean="0">
                <a:latin typeface="Arial" pitchFamily="34" charset="0"/>
              </a:rPr>
              <a:pPr/>
              <a:t>20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8618538" cy="292100"/>
          </a:xfrm>
        </p:spPr>
        <p:txBody>
          <a:bodyPr/>
          <a:lstStyle/>
          <a:p>
            <a:r>
              <a:rPr lang="en-US" smtClean="0"/>
              <a:t>Grid Computing &amp; High Performance Computing</a:t>
            </a:r>
          </a:p>
        </p:txBody>
      </p:sp>
      <p:sp>
        <p:nvSpPr>
          <p:cNvPr id="706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1700"/>
            <a:ext cx="7980363" cy="2493963"/>
          </a:xfr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Tx/>
              <a:buNone/>
              <a:defRPr/>
            </a:pPr>
            <a:r>
              <a:rPr lang="en-US" sz="1800" b="1" dirty="0" smtClean="0">
                <a:solidFill>
                  <a:schemeClr val="accent1">
                    <a:lumMod val="25000"/>
                  </a:schemeClr>
                </a:solidFill>
              </a:rPr>
              <a:t>Education involves students, teachers, mentors, parents and administrators and so is a very natural application of grid technologies. </a:t>
            </a: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sz="1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r>
              <a:rPr lang="en-US" sz="1800" b="1" dirty="0" smtClean="0">
                <a:solidFill>
                  <a:schemeClr val="accent1">
                    <a:lumMod val="25000"/>
                  </a:schemeClr>
                </a:solidFill>
              </a:rPr>
              <a:t>E-libraries and e-learning centers are already benefiting from grid-based tools for accessing distributed data and creating virtual classrooms with distributed students, resources and tutors. </a:t>
            </a:r>
          </a:p>
        </p:txBody>
      </p:sp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4488" y="3633788"/>
            <a:ext cx="4806950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2" descr="http://parasatria.files.wordpress.com/2008/09/supercomputerib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2400"/>
            <a:ext cx="4141788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itle 1"/>
          <p:cNvSpPr>
            <a:spLocks noGrp="1"/>
          </p:cNvSpPr>
          <p:nvPr>
            <p:ph type="title"/>
          </p:nvPr>
        </p:nvSpPr>
        <p:spPr>
          <a:xfrm>
            <a:off x="200025" y="230188"/>
            <a:ext cx="8432800" cy="292100"/>
          </a:xfrm>
        </p:spPr>
        <p:txBody>
          <a:bodyPr/>
          <a:lstStyle/>
          <a:p>
            <a:pPr eaLnBrk="1" hangingPunct="1"/>
            <a:r>
              <a:rPr lang="en-GB" smtClean="0"/>
              <a:t>Ankabut Grid Computing</a:t>
            </a:r>
          </a:p>
        </p:txBody>
      </p:sp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C5DAAA9-21AA-449C-A27A-95E6743F0E30}" type="slidenum">
              <a:rPr lang="en-GB" smtClean="0">
                <a:latin typeface="Arial" pitchFamily="34" charset="0"/>
              </a:rPr>
              <a:pPr/>
              <a:t>21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33796" name="Rectangle 7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88938" y="800100"/>
            <a:ext cx="6810375" cy="7048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88950" y="917259"/>
            <a:ext cx="6457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>
            <a:spAutoFit/>
          </a:bodyPr>
          <a:lstStyle/>
          <a:p>
            <a:pPr defTabSz="895350">
              <a:buClr>
                <a:schemeClr val="tx2"/>
              </a:buClr>
            </a:pPr>
            <a:r>
              <a:rPr lang="en-US" sz="1600" dirty="0">
                <a:solidFill>
                  <a:schemeClr val="bg1"/>
                </a:solidFill>
              </a:rPr>
              <a:t>Ankabut </a:t>
            </a:r>
            <a:r>
              <a:rPr lang="en-US" sz="1600" dirty="0" smtClean="0">
                <a:solidFill>
                  <a:schemeClr val="bg1"/>
                </a:solidFill>
              </a:rPr>
              <a:t>is participating </a:t>
            </a:r>
            <a:r>
              <a:rPr lang="en-US" sz="1600" dirty="0">
                <a:solidFill>
                  <a:schemeClr val="bg1"/>
                </a:solidFill>
              </a:rPr>
              <a:t>in the Grid-Computing School </a:t>
            </a:r>
            <a:r>
              <a:rPr lang="en-US" sz="1600" dirty="0" smtClean="0">
                <a:solidFill>
                  <a:schemeClr val="bg1"/>
                </a:solidFill>
              </a:rPr>
              <a:t>for the second time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3798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98463" y="1433513"/>
            <a:ext cx="6800850" cy="15875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77825" y="1644650"/>
            <a:ext cx="652780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895350">
              <a:defRPr/>
            </a:pPr>
            <a:r>
              <a:rPr lang="en-GB" sz="16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ANKABUT network has participated in the Joint EUMEDGRID-Support/EPIKH School for Computing </a:t>
            </a:r>
            <a:r>
              <a:rPr lang="en-GB" sz="16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Grids.</a:t>
            </a:r>
            <a:endParaRPr lang="en-GB" sz="16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defTabSz="895350">
              <a:defRPr/>
            </a:pPr>
            <a:endParaRPr lang="en-GB" sz="16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defTabSz="895350">
              <a:defRPr/>
            </a:pPr>
            <a:r>
              <a:rPr lang="en-GB" sz="1600" dirty="0">
                <a:solidFill>
                  <a:schemeClr val="tx2"/>
                </a:solidFill>
                <a:latin typeface="Arial" charset="0"/>
                <a:cs typeface="+mn-cs"/>
              </a:rPr>
              <a:t>Ankabut has built up a seed system for the National Grid initiative in the UAE.  Ankabut can dispatch jobs on to the world’s grid system using the </a:t>
            </a:r>
            <a:r>
              <a:rPr lang="en-GB" sz="1600" dirty="0" err="1" smtClean="0">
                <a:solidFill>
                  <a:schemeClr val="tx2"/>
                </a:solidFill>
                <a:latin typeface="Arial" charset="0"/>
                <a:cs typeface="+mn-cs"/>
              </a:rPr>
              <a:t>gLite</a:t>
            </a:r>
            <a:r>
              <a:rPr lang="en-GB" sz="1600" dirty="0" smtClean="0">
                <a:solidFill>
                  <a:schemeClr val="tx2"/>
                </a:solidFill>
                <a:latin typeface="Arial" charset="0"/>
                <a:cs typeface="+mn-cs"/>
              </a:rPr>
              <a:t> </a:t>
            </a:r>
            <a:r>
              <a:rPr lang="en-GB" sz="1600" dirty="0">
                <a:solidFill>
                  <a:schemeClr val="tx2"/>
                </a:solidFill>
                <a:latin typeface="Arial" charset="0"/>
                <a:cs typeface="+mn-cs"/>
              </a:rPr>
              <a:t>middleware.</a:t>
            </a:r>
          </a:p>
          <a:p>
            <a:pPr defTabSz="895350">
              <a:defRPr/>
            </a:pPr>
            <a:endParaRPr lang="en-GB" sz="1600" dirty="0">
              <a:solidFill>
                <a:schemeClr val="tx2"/>
              </a:solidFill>
              <a:latin typeface="Arial" charset="0"/>
              <a:cs typeface="+mn-cs"/>
            </a:endParaRPr>
          </a:p>
          <a:p>
            <a:pPr defTabSz="895350">
              <a:defRPr/>
            </a:pPr>
            <a:r>
              <a:rPr lang="en-GB" sz="1600" dirty="0">
                <a:solidFill>
                  <a:schemeClr val="tx2"/>
                </a:solidFill>
                <a:latin typeface="Arial" charset="0"/>
                <a:cs typeface="+mn-cs"/>
              </a:rPr>
              <a:t>The Grid Site in Abu Dhabi is </a:t>
            </a:r>
            <a:r>
              <a:rPr lang="en-GB" sz="1600" dirty="0">
                <a:solidFill>
                  <a:srgbClr val="C00000"/>
                </a:solidFill>
                <a:latin typeface="Arial" charset="0"/>
                <a:cs typeface="+mn-cs"/>
              </a:rPr>
              <a:t>the first grid site </a:t>
            </a:r>
            <a:r>
              <a:rPr lang="en-GB" sz="1600" dirty="0">
                <a:solidFill>
                  <a:schemeClr val="tx2"/>
                </a:solidFill>
                <a:latin typeface="Arial" charset="0"/>
                <a:cs typeface="+mn-cs"/>
              </a:rPr>
              <a:t>ever installed in the GCC as part of the EUMEDGRID-Support e-Infrastructure.</a:t>
            </a:r>
          </a:p>
          <a:p>
            <a:pPr defTabSz="895350">
              <a:defRPr/>
            </a:pPr>
            <a:endParaRPr lang="en-GB" sz="1600" dirty="0">
              <a:solidFill>
                <a:schemeClr val="tx2"/>
              </a:solidFill>
              <a:latin typeface="Arial" charset="0"/>
              <a:cs typeface="+mn-cs"/>
            </a:endParaRPr>
          </a:p>
          <a:p>
            <a:pPr defTabSz="895350">
              <a:defRPr/>
            </a:pPr>
            <a:r>
              <a:rPr lang="en-GB" sz="1600" dirty="0">
                <a:solidFill>
                  <a:schemeClr val="tx2"/>
                </a:solidFill>
                <a:latin typeface="Arial" charset="0"/>
                <a:cs typeface="+mn-cs"/>
              </a:rPr>
              <a:t>To facilitate the grid process and security measures needed to enable and secure the technology.  ANKABUT Network is now registered as an official </a:t>
            </a:r>
            <a:r>
              <a:rPr lang="en-GB" sz="1600" dirty="0">
                <a:solidFill>
                  <a:srgbClr val="C00000"/>
                </a:solidFill>
                <a:latin typeface="Arial" charset="0"/>
                <a:cs typeface="+mn-cs"/>
              </a:rPr>
              <a:t>Registration Authority </a:t>
            </a:r>
            <a:r>
              <a:rPr lang="en-GB" sz="1600" dirty="0">
                <a:solidFill>
                  <a:schemeClr val="tx2"/>
                </a:solidFill>
                <a:latin typeface="Arial" charset="0"/>
                <a:cs typeface="+mn-cs"/>
              </a:rPr>
              <a:t>to the INFN </a:t>
            </a:r>
            <a:r>
              <a:rPr lang="en-GB" sz="1600" dirty="0" err="1" smtClean="0">
                <a:solidFill>
                  <a:schemeClr val="tx2"/>
                </a:solidFill>
                <a:latin typeface="Arial" charset="0"/>
                <a:cs typeface="+mn-cs"/>
              </a:rPr>
              <a:t>ana</a:t>
            </a:r>
            <a:r>
              <a:rPr lang="en-GB" sz="1600" dirty="0" smtClean="0">
                <a:solidFill>
                  <a:schemeClr val="tx2"/>
                </a:solidFill>
                <a:latin typeface="Arial" charset="0"/>
                <a:cs typeface="+mn-cs"/>
              </a:rPr>
              <a:t> MAGRID Certification </a:t>
            </a:r>
            <a:r>
              <a:rPr lang="en-GB" sz="1600" dirty="0">
                <a:solidFill>
                  <a:schemeClr val="tx2"/>
                </a:solidFill>
                <a:latin typeface="Arial" charset="0"/>
                <a:cs typeface="+mn-cs"/>
              </a:rPr>
              <a:t>Authority in the UAE for the Grid initiative. </a:t>
            </a:r>
          </a:p>
          <a:p>
            <a:pPr defTabSz="895350">
              <a:defRPr/>
            </a:pPr>
            <a:endParaRPr lang="en-GB" sz="1600" dirty="0">
              <a:solidFill>
                <a:schemeClr val="tx2"/>
              </a:solidFill>
              <a:latin typeface="Arial" charset="0"/>
              <a:cs typeface="+mn-cs"/>
            </a:endParaRPr>
          </a:p>
          <a:p>
            <a:pPr defTabSz="895350">
              <a:defRPr/>
            </a:pPr>
            <a:r>
              <a:rPr lang="en-GB" sz="2000" dirty="0">
                <a:solidFill>
                  <a:srgbClr val="006600"/>
                </a:solidFill>
                <a:latin typeface="Arial" charset="0"/>
                <a:cs typeface="+mn-cs"/>
              </a:rPr>
              <a:t>Ankabut is seeking Grid partners to grow the distributed computing environment within the UAE.  </a:t>
            </a:r>
          </a:p>
          <a:p>
            <a:pPr defTabSz="895350">
              <a:defRPr/>
            </a:pPr>
            <a:endParaRPr lang="en-GB" sz="1600" dirty="0">
              <a:solidFill>
                <a:schemeClr val="tx2"/>
              </a:solidFill>
              <a:latin typeface="Arial" charset="0"/>
              <a:cs typeface="+mn-cs"/>
            </a:endParaRPr>
          </a:p>
        </p:txBody>
      </p:sp>
      <p:pic>
        <p:nvPicPr>
          <p:cNvPr id="33800" name="Picture 9" descr="http://www.eumedgrid.eu/images/stories/eumedgrid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53225" y="4572000"/>
            <a:ext cx="187801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0" descr="EGI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9425" y="3352800"/>
            <a:ext cx="1627188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1" descr="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0538" y="1657350"/>
            <a:ext cx="1871662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00025" y="230188"/>
            <a:ext cx="8432800" cy="292100"/>
          </a:xfrm>
        </p:spPr>
        <p:txBody>
          <a:bodyPr/>
          <a:lstStyle/>
          <a:p>
            <a:pPr eaLnBrk="1" hangingPunct="1"/>
            <a:r>
              <a:rPr lang="en-GB" smtClean="0"/>
              <a:t>Ankabut Grid Computing</a:t>
            </a:r>
          </a:p>
        </p:txBody>
      </p:sp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263525" y="1123950"/>
            <a:ext cx="4256088" cy="503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611" tIns="44806" rIns="89611" bIns="44806"/>
          <a:lstStyle/>
          <a:p>
            <a:pPr marL="114300" indent="-1143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/>
          </a:p>
        </p:txBody>
      </p:sp>
      <p:sp>
        <p:nvSpPr>
          <p:cNvPr id="34820" name="Rectangle 7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88938" y="1000125"/>
            <a:ext cx="6810375" cy="4651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98475" y="1098550"/>
            <a:ext cx="6457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895350">
              <a:buClr>
                <a:schemeClr val="tx2"/>
              </a:buClr>
            </a:pPr>
            <a:r>
              <a:rPr lang="en-US" sz="1600">
                <a:solidFill>
                  <a:schemeClr val="bg1"/>
                </a:solidFill>
              </a:rPr>
              <a:t>Ankabut is on the World Grid Map</a:t>
            </a:r>
          </a:p>
        </p:txBody>
      </p:sp>
      <p:sp>
        <p:nvSpPr>
          <p:cNvPr id="3482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88938" y="1471613"/>
            <a:ext cx="6800850" cy="15875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4823" name="Picture 9" descr="E:\rtm_uae7.png"/>
          <p:cNvPicPr>
            <a:picLocks noChangeAspect="1" noChangeArrowheads="1"/>
          </p:cNvPicPr>
          <p:nvPr/>
        </p:nvPicPr>
        <p:blipFill>
          <a:blip r:embed="rId5" cstate="print"/>
          <a:srcRect l="1826" t="7962" r="1566" b="4459"/>
          <a:stretch>
            <a:fillRect/>
          </a:stretch>
        </p:blipFill>
        <p:spPr bwMode="auto">
          <a:xfrm>
            <a:off x="476250" y="1543050"/>
            <a:ext cx="78581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US" dirty="0" smtClean="0"/>
              <a:t>UAE-Grid Initiative Architecture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A6C8CC-2094-4870-90E1-5AB2D105EDE8}" type="slidenum">
              <a:rPr lang="en-GB" smtClean="0"/>
              <a:pPr>
                <a:defRPr/>
              </a:pPr>
              <a:t>23</a:t>
            </a:fld>
            <a:r>
              <a:rPr lang="en-GB" smtClean="0"/>
              <a:t> </a:t>
            </a:r>
            <a:endParaRPr lang="en-GB"/>
          </a:p>
        </p:txBody>
      </p:sp>
      <p:pic>
        <p:nvPicPr>
          <p:cNvPr id="17408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826446"/>
            <a:ext cx="8001000" cy="546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Draft of ANCHOR </a:t>
            </a:r>
            <a:endParaRPr lang="en-US" dirty="0"/>
          </a:p>
        </p:txBody>
      </p:sp>
      <p:pic>
        <p:nvPicPr>
          <p:cNvPr id="5" name="Content Placeholder 4" descr="UAE GRI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3330" y="818866"/>
            <a:ext cx="7639905" cy="540605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A6C8CC-2094-4870-90E1-5AB2D105EDE8}" type="slidenum">
              <a:rPr lang="en-GB" smtClean="0"/>
              <a:pPr>
                <a:defRPr/>
              </a:pPr>
              <a:t>24</a:t>
            </a:fld>
            <a:r>
              <a:rPr lang="en-GB" smtClean="0"/>
              <a:t> </a:t>
            </a:r>
            <a:endParaRPr lang="en-GB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gray"/>
        <p:txBody>
          <a:bodyPr/>
          <a:lstStyle/>
          <a:p>
            <a:pPr eaLnBrk="1" hangingPunct="1"/>
            <a:r>
              <a:rPr lang="en-GB" smtClean="0"/>
              <a:t>Agenda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3D7332-8C08-49D7-B27C-70422E5ED314}" type="slidenum">
              <a:rPr lang="en-GB" smtClean="0">
                <a:latin typeface="Arial" pitchFamily="34" charset="0"/>
              </a:rPr>
              <a:pPr/>
              <a:t>25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2100" y="1249363"/>
            <a:ext cx="8140057" cy="4662485"/>
            <a:chOff x="291323" y="1248734"/>
            <a:chExt cx="8140840" cy="4662968"/>
          </a:xfrm>
        </p:grpSpPr>
        <p:pic>
          <p:nvPicPr>
            <p:cNvPr id="14341" name="Picture 4" descr="Office equipment">
              <a:hlinkClick r:id="rId6"/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291323" y="1248734"/>
              <a:ext cx="3846512" cy="4662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289030" y="1269373"/>
              <a:ext cx="4143133" cy="4633561"/>
              <a:chOff x="4289030" y="1269373"/>
              <a:chExt cx="4143133" cy="4633561"/>
            </a:xfrm>
          </p:grpSpPr>
          <p:sp>
            <p:nvSpPr>
              <p:cNvPr id="724997" name="AgendaText"/>
              <p:cNvSpPr>
                <a:spLocks noChangeArrowheads="1"/>
              </p:cNvSpPr>
              <p:nvPr/>
            </p:nvSpPr>
            <p:spPr bwMode="gray">
              <a:xfrm>
                <a:off x="4298557" y="1269373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UAE Strategy</a:t>
                </a:r>
              </a:p>
            </p:txBody>
          </p:sp>
          <p:sp>
            <p:nvSpPr>
              <p:cNvPr id="7" name="AgendaText"/>
              <p:cNvSpPr>
                <a:spLocks noChangeArrowheads="1"/>
              </p:cNvSpPr>
              <p:nvPr/>
            </p:nvSpPr>
            <p:spPr bwMode="gray">
              <a:xfrm>
                <a:off x="4309028" y="5247229"/>
                <a:ext cx="4123135" cy="65570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/>
                    </a:solidFill>
                    <a:latin typeface="Arial" charset="0"/>
                    <a:cs typeface="+mn-cs"/>
                  </a:rPr>
                  <a:t>Ankabut-Grid CA</a:t>
                </a:r>
                <a:endParaRPr lang="en-US" sz="2000" dirty="0">
                  <a:solidFill>
                    <a:schemeClr val="bg2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" name="AgendaText"/>
              <p:cNvSpPr>
                <a:spLocks noChangeArrowheads="1"/>
              </p:cNvSpPr>
              <p:nvPr/>
            </p:nvSpPr>
            <p:spPr bwMode="gray">
              <a:xfrm>
                <a:off x="4296969" y="2774131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Connect</a:t>
                </a:r>
              </a:p>
            </p:txBody>
          </p:sp>
          <p:sp>
            <p:nvSpPr>
              <p:cNvPr id="10" name="AgendaText"/>
              <p:cNvSpPr>
                <a:spLocks noChangeArrowheads="1"/>
              </p:cNvSpPr>
              <p:nvPr/>
            </p:nvSpPr>
            <p:spPr bwMode="gray">
              <a:xfrm>
                <a:off x="4298557" y="2058442"/>
                <a:ext cx="4123132" cy="655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</a:t>
                </a:r>
              </a:p>
            </p:txBody>
          </p:sp>
          <p:sp>
            <p:nvSpPr>
              <p:cNvPr id="11" name="AgendaText"/>
              <p:cNvSpPr>
                <a:spLocks noChangeArrowheads="1"/>
              </p:cNvSpPr>
              <p:nvPr/>
            </p:nvSpPr>
            <p:spPr bwMode="gray">
              <a:xfrm>
                <a:off x="4296969" y="3574314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Communicate</a:t>
                </a:r>
              </a:p>
            </p:txBody>
          </p:sp>
          <p:sp>
            <p:nvSpPr>
              <p:cNvPr id="12" name="AgendaText"/>
              <p:cNvSpPr>
                <a:spLocks noChangeArrowheads="1"/>
              </p:cNvSpPr>
              <p:nvPr/>
            </p:nvSpPr>
            <p:spPr bwMode="gray">
              <a:xfrm>
                <a:off x="4289030" y="4374496"/>
                <a:ext cx="4123133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Collaborate</a:t>
                </a:r>
                <a:endParaRPr lang="en-US" sz="2000" dirty="0">
                  <a:solidFill>
                    <a:schemeClr val="bg2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US" dirty="0" smtClean="0"/>
              <a:t>Ankabut Infrastructure &amp;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51" y="1214058"/>
            <a:ext cx="8455712" cy="4627184"/>
          </a:xfrm>
        </p:spPr>
        <p:txBody>
          <a:bodyPr/>
          <a:lstStyle/>
          <a:p>
            <a:pPr>
              <a:lnSpc>
                <a:spcPct val="150000"/>
              </a:lnSpc>
              <a:buNone/>
              <a:defRPr/>
            </a:pP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Ankabut is building its own Infrastructure to support and host different services as Grid-Computing, Videoconference, Web-based applications,…</a:t>
            </a:r>
          </a:p>
          <a:p>
            <a:pPr>
              <a:lnSpc>
                <a:spcPct val="150000"/>
              </a:lnSpc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DNS is not mature yet</a:t>
            </a:r>
          </a:p>
          <a:p>
            <a:pPr lvl="2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In process of deployment</a:t>
            </a: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Grid Site is a test bed based on few PC’s “20 cores” with limited services.</a:t>
            </a:r>
          </a:p>
          <a:p>
            <a:pPr lvl="2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Attended the EPIKH Grid School in Morocco last June 2011 for </a:t>
            </a:r>
            <a:r>
              <a:rPr lang="en-US" sz="1800" b="1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SiteAdmin</a:t>
            </a:r>
            <a:r>
              <a:rPr lang="en-US" sz="1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and Application Porting, and the site is operational and visible over INFN LDAP &amp; </a:t>
            </a:r>
            <a:r>
              <a:rPr lang="en-US" sz="1800" b="1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TopBDII</a:t>
            </a:r>
            <a:r>
              <a:rPr lang="en-US" sz="1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. No CE nor SE are available due to some install issues</a:t>
            </a:r>
          </a:p>
          <a:p>
            <a:pPr lvl="2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We planned to build a production site with shared computing resources</a:t>
            </a:r>
          </a:p>
          <a:p>
            <a:pPr lvl="2">
              <a:lnSpc>
                <a:spcPct val="150000"/>
              </a:lnSpc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>
              <a:lnSpc>
                <a:spcPct val="150000"/>
              </a:lnSpc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buNone/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A6C8CC-2094-4870-90E1-5AB2D105EDE8}" type="slidenum">
              <a:rPr lang="en-GB" smtClean="0"/>
              <a:pPr>
                <a:defRPr/>
              </a:pPr>
              <a:t>26</a:t>
            </a:fld>
            <a:r>
              <a:rPr lang="en-GB" smtClean="0"/>
              <a:t> </a:t>
            </a:r>
            <a:endParaRPr lang="en-GB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US" dirty="0" smtClean="0"/>
              <a:t>Ankabut-Grid CA : CP/CPS Status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A6C8CC-2094-4870-90E1-5AB2D105EDE8}" type="slidenum">
              <a:rPr lang="en-GB" smtClean="0"/>
              <a:pPr>
                <a:defRPr/>
              </a:pPr>
              <a:t>27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6151" y="1214058"/>
            <a:ext cx="8196404" cy="4627184"/>
          </a:xfrm>
        </p:spPr>
        <p:txBody>
          <a:bodyPr/>
          <a:lstStyle/>
          <a:p>
            <a:pPr>
              <a:defRPr/>
            </a:pPr>
            <a:endParaRPr lang="en-US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None/>
              <a:defRPr/>
            </a:pPr>
            <a:endParaRPr lang="en-US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3770" y="887103"/>
          <a:ext cx="8797668" cy="5360512"/>
        </p:xfrm>
        <a:graphic>
          <a:graphicData uri="http://schemas.openxmlformats.org/drawingml/2006/table">
            <a:tbl>
              <a:tblPr/>
              <a:tblGrid>
                <a:gridCol w="3197814"/>
                <a:gridCol w="5599854"/>
              </a:tblGrid>
              <a:tr h="247404">
                <a:tc>
                  <a:txBody>
                    <a:bodyPr/>
                    <a:lstStyle/>
                    <a:p>
                      <a:r>
                        <a:rPr lang="en-US" sz="1400" b="1" dirty="0"/>
                        <a:t>CA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Ankabut CA (UAE)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04">
                <a:tc>
                  <a:txBody>
                    <a:bodyPr/>
                    <a:lstStyle/>
                    <a:p>
                      <a:r>
                        <a:rPr lang="en-US" sz="1400" b="1"/>
                        <a:t>Contact(s)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>
                          <a:hlinkClick r:id="rId2"/>
                        </a:rPr>
                        <a:t>Ahmed Dabbagh</a:t>
                      </a:r>
                      <a:r>
                        <a:rPr lang="en-US" sz="1400" b="1"/>
                        <a:t> 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04">
                <a:tc>
                  <a:txBody>
                    <a:bodyPr/>
                    <a:lstStyle/>
                    <a:p>
                      <a:r>
                        <a:rPr lang="en-US" sz="1400" b="1"/>
                        <a:t>Request for membership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8 November 2010 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6729">
                <a:tc>
                  <a:txBody>
                    <a:bodyPr/>
                    <a:lstStyle/>
                    <a:p>
                      <a:r>
                        <a:rPr lang="en-US" sz="1400" b="1" dirty="0"/>
                        <a:t>Documents</a:t>
                      </a:r>
                    </a:p>
                  </a:txBody>
                  <a:tcPr marL="34335" marR="34335" marT="17168" marB="1716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en-US" sz="1400" b="1" dirty="0">
                          <a:hlinkClick r:id="rId3"/>
                        </a:rPr>
                        <a:t>CP/CPS version 1.0.1</a:t>
                      </a:r>
                      <a:r>
                        <a:rPr lang="en-US" sz="1400" b="1" dirty="0"/>
                        <a:t> (2011-09-08) 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n-US" sz="1400" b="1" dirty="0">
                          <a:hlinkClick r:id="rId4"/>
                        </a:rPr>
                        <a:t>CP/CPS version 0.0.0</a:t>
                      </a:r>
                      <a:r>
                        <a:rPr lang="en-US" sz="1400" b="1" dirty="0"/>
                        <a:t> (2011-08-04) 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n-US" sz="1400" b="1" dirty="0"/>
                        <a:t>Other documents available: </a:t>
                      </a:r>
                      <a:r>
                        <a:rPr lang="en-US" sz="1400" b="1" dirty="0">
                          <a:hlinkClick r:id="rId5"/>
                        </a:rPr>
                        <a:t>Ankabut background presentation</a:t>
                      </a:r>
                      <a:r>
                        <a:rPr lang="en-US" sz="1400" b="1" dirty="0"/>
                        <a:t> 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6729">
                <a:tc>
                  <a:txBody>
                    <a:bodyPr/>
                    <a:lstStyle/>
                    <a:p>
                      <a:r>
                        <a:rPr lang="en-US" sz="1400" b="1"/>
                        <a:t>Reviewers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Burcu Ortakaya/Feyza: </a:t>
                      </a:r>
                      <a:r>
                        <a:rPr lang="en-US" sz="1400" b="1">
                          <a:hlinkClick r:id="rId6"/>
                        </a:rPr>
                        <a:t>reviewed, 1st round, mods needed</a:t>
                      </a:r>
                      <a:r>
                        <a:rPr lang="en-US" sz="1400" b="1"/>
                        <a:t/>
                      </a:r>
                      <a:br>
                        <a:rPr lang="en-US" sz="1400" b="1"/>
                      </a:br>
                      <a:r>
                        <a:rPr lang="en-US" sz="1400" b="1"/>
                        <a:t>Nabil Talhaoui: commented 2011-08-24</a:t>
                      </a:r>
                      <a:br>
                        <a:rPr lang="en-US" sz="1400" b="1"/>
                      </a:br>
                      <a:endParaRPr lang="en-US" sz="1400" b="1"/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04">
                <a:tc>
                  <a:txBody>
                    <a:bodyPr/>
                    <a:lstStyle/>
                    <a:p>
                      <a:r>
                        <a:rPr lang="en-US" sz="1400" b="1"/>
                        <a:t>Comments and answers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N/A 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8574">
                <a:tc>
                  <a:txBody>
                    <a:bodyPr/>
                    <a:lstStyle/>
                    <a:p>
                      <a:r>
                        <a:rPr lang="en-US" sz="1400" b="1" dirty="0"/>
                        <a:t>Current state</a:t>
                      </a:r>
                    </a:p>
                  </a:txBody>
                  <a:tcPr marL="34335" marR="34335" marT="17168" marB="1716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2010-11-08: EoI received</a:t>
                      </a:r>
                      <a:br>
                        <a:rPr lang="en-US" sz="1400" b="1"/>
                      </a:br>
                      <a:r>
                        <a:rPr lang="en-US" sz="1400" b="1"/>
                        <a:t>2010-11-09: Eligibility confirmed</a:t>
                      </a:r>
                      <a:br>
                        <a:rPr lang="en-US" sz="1400" b="1"/>
                      </a:br>
                      <a:r>
                        <a:rPr lang="en-US" sz="1400" b="1"/>
                        <a:t>2010-11-09: Pending organisational description</a:t>
                      </a:r>
                      <a:br>
                        <a:rPr lang="en-US" sz="1400" b="1"/>
                      </a:br>
                      <a:r>
                        <a:rPr lang="en-US" sz="1400" b="1"/>
                        <a:t>2011-06-20: Contact details updated</a:t>
                      </a:r>
                      <a:br>
                        <a:rPr lang="en-US" sz="1400" b="1"/>
                      </a:br>
                      <a:r>
                        <a:rPr lang="en-US" sz="1400" b="1"/>
                        <a:t>2011-06-21: Organisational briefing received</a:t>
                      </a:r>
                      <a:br>
                        <a:rPr lang="en-US" sz="1400" b="1"/>
                      </a:br>
                      <a:r>
                        <a:rPr lang="en-US" sz="1400" b="1"/>
                        <a:t>2011-06-22: Accreditation process started</a:t>
                      </a:r>
                      <a:br>
                        <a:rPr lang="en-US" sz="1400" b="1"/>
                      </a:br>
                      <a:r>
                        <a:rPr lang="en-US" sz="1400" b="1"/>
                        <a:t>2011-08-04: CP/CPS version 0.0.0 received</a:t>
                      </a:r>
                      <a:br>
                        <a:rPr lang="en-US" sz="1400" b="1"/>
                      </a:br>
                      <a:r>
                        <a:rPr lang="en-US" sz="1400" b="1"/>
                        <a:t>2011-08-24: Reviewer comments received (1+2)</a:t>
                      </a:r>
                      <a:br>
                        <a:rPr lang="en-US" sz="1400" b="1"/>
                      </a:br>
                      <a:r>
                        <a:rPr lang="en-US" sz="1400" b="1"/>
                        <a:t>2011-09-08: New CP/CPS version 1.0.1 posted</a:t>
                      </a:r>
                      <a:br>
                        <a:rPr lang="en-US" sz="1400" b="1"/>
                      </a:br>
                      <a:endParaRPr lang="en-US" sz="1400" b="1"/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04">
                <a:tc>
                  <a:txBody>
                    <a:bodyPr/>
                    <a:lstStyle/>
                    <a:p>
                      <a:r>
                        <a:rPr lang="en-US" sz="1400" b="1"/>
                        <a:t>Distribution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No content available </a:t>
                      </a:r>
                    </a:p>
                  </a:txBody>
                  <a:tcPr marL="34335" marR="34335" marT="17168" marB="171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4865" name="Rectangle 1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896143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A6C8CC-2094-4870-90E1-5AB2D105EDE8}" type="slidenum">
              <a:rPr lang="en-GB" smtClean="0"/>
              <a:pPr>
                <a:defRPr/>
              </a:pPr>
              <a:t>28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US" dirty="0" smtClean="0"/>
              <a:t>Ankabut-Grid CA : PKI Repository Status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6151" y="1214058"/>
            <a:ext cx="8455712" cy="4627184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Ankabut has </a:t>
            </a: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 OID from IANA: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38539 </a:t>
            </a: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PKI </a:t>
            </a: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Hardware's</a:t>
            </a:r>
          </a:p>
          <a:p>
            <a:pPr lvl="2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Just submitted the Purchasing Order of two PC (one for offline CA, other for online RA</a:t>
            </a: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pPr lvl="2">
              <a:lnSpc>
                <a:spcPct val="150000"/>
              </a:lnSpc>
              <a:buNone/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Will </a:t>
            </a: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adopt the </a:t>
            </a:r>
            <a:r>
              <a:rPr lang="en-US" sz="18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OpenCA</a:t>
            </a: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PKI v1.1.0 for the CA &amp; </a:t>
            </a:r>
            <a:r>
              <a:rPr lang="en-US" sz="1800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RA </a:t>
            </a:r>
            <a:r>
              <a:rPr lang="en-US" sz="1800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Installation</a:t>
            </a:r>
          </a:p>
          <a:p>
            <a:pPr lvl="1">
              <a:lnSpc>
                <a:spcPct val="150000"/>
              </a:lnSpc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Next EUGridPMA Ankabut-Grid CA will be ready finalized with all accreditation step and hopefully to be the </a:t>
            </a:r>
          </a:p>
          <a:p>
            <a:pPr lvl="1" algn="ctr">
              <a:lnSpc>
                <a:spcPct val="150000"/>
              </a:lnSpc>
              <a:buNone/>
              <a:defRPr/>
            </a:pPr>
            <a:r>
              <a:rPr lang="en-US" sz="2400" b="1" dirty="0" smtClean="0">
                <a:solidFill>
                  <a:srgbClr val="006600"/>
                </a:solidFill>
                <a:latin typeface="+mj-lt"/>
                <a:ea typeface="+mj-ea"/>
                <a:cs typeface="+mj-cs"/>
              </a:rPr>
              <a:t>UAE Certification AUTHORITY</a:t>
            </a:r>
          </a:p>
          <a:p>
            <a:pPr lvl="1" algn="ctr">
              <a:lnSpc>
                <a:spcPct val="150000"/>
              </a:lnSpc>
              <a:buNone/>
              <a:defRPr/>
            </a:pPr>
            <a:r>
              <a:rPr lang="ar-AE" sz="2800" b="1" dirty="0" smtClean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>إن شاء الله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>    (</a:t>
            </a:r>
            <a:r>
              <a:rPr lang="en-US" sz="2800" b="1" dirty="0" err="1" smtClean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>InShaa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> Allah)</a:t>
            </a:r>
          </a:p>
          <a:p>
            <a:pPr>
              <a:lnSpc>
                <a:spcPct val="150000"/>
              </a:lnSpc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buNone/>
              <a:defRPr/>
            </a:pPr>
            <a:endParaRPr lang="en-US" sz="18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</a:pPr>
            <a:endParaRPr lang="en-US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gray"/>
        <p:txBody>
          <a:bodyPr/>
          <a:lstStyle/>
          <a:p>
            <a:pPr eaLnBrk="1" hangingPunct="1"/>
            <a:r>
              <a:rPr lang="en-GB" smtClean="0"/>
              <a:t>Agenda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3D7332-8C08-49D7-B27C-70422E5ED314}" type="slidenum">
              <a:rPr lang="en-GB" smtClean="0">
                <a:latin typeface="Arial" pitchFamily="34" charset="0"/>
              </a:rPr>
              <a:pPr/>
              <a:t>3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2100" y="1249363"/>
            <a:ext cx="8140057" cy="4662485"/>
            <a:chOff x="291323" y="1248734"/>
            <a:chExt cx="8140840" cy="4662968"/>
          </a:xfrm>
        </p:grpSpPr>
        <p:pic>
          <p:nvPicPr>
            <p:cNvPr id="14341" name="Picture 4" descr="Office equipment">
              <a:hlinkClick r:id="rId6"/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291323" y="1248734"/>
              <a:ext cx="3846512" cy="4662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289030" y="1269373"/>
              <a:ext cx="4143133" cy="4633561"/>
              <a:chOff x="4289030" y="1269373"/>
              <a:chExt cx="4143133" cy="4633561"/>
            </a:xfrm>
          </p:grpSpPr>
          <p:sp>
            <p:nvSpPr>
              <p:cNvPr id="724997" name="AgendaText"/>
              <p:cNvSpPr>
                <a:spLocks noChangeArrowheads="1"/>
              </p:cNvSpPr>
              <p:nvPr/>
            </p:nvSpPr>
            <p:spPr bwMode="gray">
              <a:xfrm>
                <a:off x="4298557" y="1269373"/>
                <a:ext cx="4123132" cy="65570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/>
                    </a:solidFill>
                    <a:latin typeface="Arial" charset="0"/>
                    <a:cs typeface="+mn-cs"/>
                  </a:rPr>
                  <a:t>UAE Strategy</a:t>
                </a:r>
              </a:p>
            </p:txBody>
          </p:sp>
          <p:sp>
            <p:nvSpPr>
              <p:cNvPr id="7" name="AgendaText"/>
              <p:cNvSpPr>
                <a:spLocks noChangeArrowheads="1"/>
              </p:cNvSpPr>
              <p:nvPr/>
            </p:nvSpPr>
            <p:spPr bwMode="gray">
              <a:xfrm>
                <a:off x="4309028" y="5247229"/>
                <a:ext cx="4123135" cy="65570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1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Ankabut-Grid CA</a:t>
                </a:r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" name="AgendaText"/>
              <p:cNvSpPr>
                <a:spLocks noChangeArrowheads="1"/>
              </p:cNvSpPr>
              <p:nvPr/>
            </p:nvSpPr>
            <p:spPr bwMode="gray">
              <a:xfrm>
                <a:off x="4296969" y="2774131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Connect</a:t>
                </a:r>
              </a:p>
            </p:txBody>
          </p:sp>
          <p:sp>
            <p:nvSpPr>
              <p:cNvPr id="10" name="AgendaText"/>
              <p:cNvSpPr>
                <a:spLocks noChangeArrowheads="1"/>
              </p:cNvSpPr>
              <p:nvPr/>
            </p:nvSpPr>
            <p:spPr bwMode="gray">
              <a:xfrm>
                <a:off x="4298557" y="2058442"/>
                <a:ext cx="4123132" cy="655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</a:t>
                </a:r>
              </a:p>
            </p:txBody>
          </p:sp>
          <p:sp>
            <p:nvSpPr>
              <p:cNvPr id="11" name="AgendaText"/>
              <p:cNvSpPr>
                <a:spLocks noChangeArrowheads="1"/>
              </p:cNvSpPr>
              <p:nvPr/>
            </p:nvSpPr>
            <p:spPr bwMode="gray">
              <a:xfrm>
                <a:off x="4296969" y="3574314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Communicate</a:t>
                </a:r>
              </a:p>
            </p:txBody>
          </p:sp>
          <p:sp>
            <p:nvSpPr>
              <p:cNvPr id="12" name="AgendaText"/>
              <p:cNvSpPr>
                <a:spLocks noChangeArrowheads="1"/>
              </p:cNvSpPr>
              <p:nvPr/>
            </p:nvSpPr>
            <p:spPr bwMode="gray">
              <a:xfrm>
                <a:off x="4289030" y="4374496"/>
                <a:ext cx="4123133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Collaborate</a:t>
                </a:r>
                <a:endParaRPr lang="en-US" sz="2000" dirty="0">
                  <a:solidFill>
                    <a:schemeClr val="bg2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Cabinet releases: UAE Vision 2021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57A77-D757-45E8-9E66-375AD20E79BA}" type="slidenum">
              <a:rPr lang="en-GB" smtClean="0"/>
              <a:pPr>
                <a:defRPr/>
              </a:pPr>
              <a:t>4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3498850"/>
            <a:ext cx="3752850" cy="627063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893763"/>
            <a:ext cx="3752850" cy="62706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0" y="898525"/>
            <a:ext cx="3756025" cy="541655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b="1" dirty="0" smtClean="0">
                <a:latin typeface="Perpetua" pitchFamily="18" charset="0"/>
                <a:ea typeface="Calibri" pitchFamily="34" charset="0"/>
                <a:cs typeface="Tahoma" pitchFamily="34" charset="0"/>
              </a:rPr>
              <a:t> 3.3 Knowledge-based and highly productive economy</a:t>
            </a:r>
          </a:p>
          <a:p>
            <a:pPr>
              <a:buFontTx/>
              <a:buNone/>
            </a:pPr>
            <a:r>
              <a:rPr lang="en-US" sz="2000" b="1" dirty="0" smtClean="0">
                <a:latin typeface="Perpetua" pitchFamily="18" charset="0"/>
                <a:ea typeface="Calibri" pitchFamily="34" charset="0"/>
                <a:cs typeface="Tahoma" pitchFamily="34" charset="0"/>
              </a:rPr>
              <a:t>Innovation, research, science and technology </a:t>
            </a:r>
            <a:r>
              <a:rPr lang="en-US" sz="1800" dirty="0" smtClean="0">
                <a:latin typeface="Perpetua" pitchFamily="18" charset="0"/>
                <a:ea typeface="Calibri" pitchFamily="34" charset="0"/>
                <a:cs typeface="Tahoma" pitchFamily="34" charset="0"/>
              </a:rPr>
              <a:t>will form the pillars of a knowledge-based, highly productive and competitive economy, driven by entrepreneurs in a business-friendly environment where public and private sectors form effective partnerships</a:t>
            </a:r>
          </a:p>
          <a:p>
            <a:endParaRPr lang="en-US" sz="1800" dirty="0" smtClean="0">
              <a:latin typeface="Perpetua" pitchFamily="18" charset="0"/>
              <a:ea typeface="Calibri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en-US" sz="2000" b="1" dirty="0" smtClean="0">
                <a:latin typeface="Perpetua" pitchFamily="18" charset="0"/>
                <a:ea typeface="Calibri" pitchFamily="34" charset="0"/>
                <a:cs typeface="Tahoma" pitchFamily="34" charset="0"/>
              </a:rPr>
              <a:t> 4.0 First-rate education</a:t>
            </a:r>
          </a:p>
          <a:p>
            <a:pPr>
              <a:buFontTx/>
              <a:buNone/>
            </a:pPr>
            <a:endParaRPr lang="en-US" sz="1800" dirty="0" smtClean="0">
              <a:latin typeface="Perpetua" pitchFamily="18" charset="0"/>
              <a:ea typeface="Calibri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en-US" sz="1800" dirty="0" smtClean="0">
                <a:latin typeface="Perpetua" pitchFamily="18" charset="0"/>
                <a:ea typeface="Calibri" pitchFamily="34" charset="0"/>
                <a:cs typeface="Tahoma" pitchFamily="34" charset="0"/>
              </a:rPr>
              <a:t>All Emiratis will have equal opportunity and access to </a:t>
            </a:r>
            <a:r>
              <a:rPr lang="en-US" sz="2000" b="1" dirty="0" smtClean="0">
                <a:latin typeface="Perpetua" pitchFamily="18" charset="0"/>
                <a:ea typeface="Calibri" pitchFamily="34" charset="0"/>
                <a:cs typeface="Tahoma" pitchFamily="34" charset="0"/>
              </a:rPr>
              <a:t>first-rate education </a:t>
            </a:r>
            <a:r>
              <a:rPr lang="en-US" sz="1800" dirty="0" smtClean="0">
                <a:latin typeface="Perpetua" pitchFamily="18" charset="0"/>
                <a:ea typeface="Calibri" pitchFamily="34" charset="0"/>
                <a:cs typeface="Tahoma" pitchFamily="34" charset="0"/>
              </a:rPr>
              <a:t>that allows them to develop into well-rounded individuals, enhance their educational attainment, and achieve their true potential, contributing positively to society</a:t>
            </a:r>
          </a:p>
          <a:p>
            <a:endParaRPr lang="en-US" sz="1800" dirty="0" smtClean="0">
              <a:latin typeface="Perpetua" pitchFamily="18" charset="0"/>
              <a:ea typeface="Calibri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en-US" sz="2400" dirty="0" smtClean="0">
              <a:latin typeface="Perpetua" pitchFamily="18" charset="0"/>
              <a:ea typeface="Calibri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en-US" sz="2400" dirty="0" smtClean="0">
              <a:latin typeface="Perpetua" pitchFamily="18" charset="0"/>
              <a:ea typeface="Calibri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en-US" sz="2400" dirty="0" smtClean="0">
              <a:latin typeface="Perpetua" pitchFamily="18" charset="0"/>
              <a:ea typeface="Calibri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en-US" sz="2400" dirty="0" smtClean="0">
              <a:latin typeface="Perpetua" pitchFamily="18" charset="0"/>
              <a:ea typeface="Calibri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en-US" dirty="0" smtClean="0"/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751263" y="909638"/>
            <a:ext cx="5210175" cy="5356225"/>
            <a:chOff x="0" y="951383"/>
            <a:chExt cx="6698512" cy="5356236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951383"/>
              <a:ext cx="6698512" cy="2972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552996"/>
              <a:ext cx="6698512" cy="2754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 bwMode="auto">
          <a:xfrm>
            <a:off x="714375" y="1914525"/>
            <a:ext cx="7248525" cy="2133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292388"/>
          </a:xfrm>
        </p:spPr>
        <p:txBody>
          <a:bodyPr/>
          <a:lstStyle/>
          <a:p>
            <a:r>
              <a:rPr lang="en-US" dirty="0" smtClean="0"/>
              <a:t>UAE Know How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0613" y="2303463"/>
            <a:ext cx="6767512" cy="1601787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/>
              <a:t>UAE doesn’t need </a:t>
            </a:r>
            <a:r>
              <a:rPr lang="en-US" sz="2000" b="1" dirty="0" smtClean="0">
                <a:solidFill>
                  <a:srgbClr val="C00000"/>
                </a:solidFill>
              </a:rPr>
              <a:t>Technology Transfer</a:t>
            </a:r>
            <a:r>
              <a:rPr lang="en-US" sz="2800" b="1" dirty="0" smtClean="0"/>
              <a:t>,</a:t>
            </a:r>
          </a:p>
          <a:p>
            <a:pPr>
              <a:buNone/>
            </a:pPr>
            <a:endParaRPr lang="en-US" sz="2800" b="1" dirty="0" smtClean="0"/>
          </a:p>
          <a:p>
            <a:pPr>
              <a:buNone/>
            </a:pPr>
            <a:r>
              <a:rPr lang="en-US" sz="2800" b="1" dirty="0" smtClean="0"/>
              <a:t>UAE needs </a:t>
            </a:r>
            <a:r>
              <a:rPr lang="en-US" sz="3600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Knowledge Transfer</a:t>
            </a:r>
            <a:endParaRPr lang="en-US" sz="2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A6C8CC-2094-4870-90E1-5AB2D105EDE8}" type="slidenum">
              <a:rPr lang="en-GB" smtClean="0"/>
              <a:pPr>
                <a:defRPr/>
              </a:pPr>
              <a:t>5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352675" y="4171950"/>
            <a:ext cx="56410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Dr. </a:t>
            </a:r>
            <a:r>
              <a:rPr lang="en-US" i="1" dirty="0" err="1" smtClean="0"/>
              <a:t>Eesa</a:t>
            </a:r>
            <a:r>
              <a:rPr lang="en-US" i="1" dirty="0" smtClean="0"/>
              <a:t> </a:t>
            </a:r>
            <a:r>
              <a:rPr lang="en-US" i="1" dirty="0" err="1" smtClean="0"/>
              <a:t>Bastaki</a:t>
            </a:r>
            <a:r>
              <a:rPr lang="en-US" i="1" dirty="0" smtClean="0"/>
              <a:t>, CEO ICT-Fund : “Made in UAE” ICTRF2011, May 15</a:t>
            </a:r>
            <a:r>
              <a:rPr lang="en-US" i="1" baseline="30000" dirty="0" smtClean="0"/>
              <a:t>th</a:t>
            </a:r>
            <a:r>
              <a:rPr lang="en-US" i="1" dirty="0" smtClean="0"/>
              <a:t> 2011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gray"/>
        <p:txBody>
          <a:bodyPr/>
          <a:lstStyle/>
          <a:p>
            <a:pPr eaLnBrk="1" hangingPunct="1"/>
            <a:r>
              <a:rPr lang="en-GB" smtClean="0"/>
              <a:t>Agenda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3D7332-8C08-49D7-B27C-70422E5ED314}" type="slidenum">
              <a:rPr lang="en-GB" smtClean="0">
                <a:latin typeface="Arial" pitchFamily="34" charset="0"/>
              </a:rPr>
              <a:pPr/>
              <a:t>6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2100" y="1249363"/>
            <a:ext cx="8140057" cy="4662485"/>
            <a:chOff x="291323" y="1248734"/>
            <a:chExt cx="8140840" cy="4662968"/>
          </a:xfrm>
        </p:grpSpPr>
        <p:pic>
          <p:nvPicPr>
            <p:cNvPr id="14341" name="Picture 4" descr="Office equipment">
              <a:hlinkClick r:id="rId6"/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291323" y="1248734"/>
              <a:ext cx="3846512" cy="4662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289030" y="1269373"/>
              <a:ext cx="4143133" cy="4633561"/>
              <a:chOff x="4289030" y="1269373"/>
              <a:chExt cx="4143133" cy="4633561"/>
            </a:xfrm>
          </p:grpSpPr>
          <p:sp>
            <p:nvSpPr>
              <p:cNvPr id="724997" name="AgendaText"/>
              <p:cNvSpPr>
                <a:spLocks noChangeArrowheads="1"/>
              </p:cNvSpPr>
              <p:nvPr/>
            </p:nvSpPr>
            <p:spPr bwMode="gray">
              <a:xfrm>
                <a:off x="4298557" y="1269373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UAE Strategy</a:t>
                </a:r>
              </a:p>
            </p:txBody>
          </p:sp>
          <p:sp>
            <p:nvSpPr>
              <p:cNvPr id="7" name="AgendaText"/>
              <p:cNvSpPr>
                <a:spLocks noChangeArrowheads="1"/>
              </p:cNvSpPr>
              <p:nvPr/>
            </p:nvSpPr>
            <p:spPr bwMode="gray">
              <a:xfrm>
                <a:off x="4309028" y="5247229"/>
                <a:ext cx="4123135" cy="65570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1">
                        <a:lumMod val="50000"/>
                      </a:schemeClr>
                    </a:solidFill>
                    <a:latin typeface="Arial" charset="0"/>
                    <a:cs typeface="+mn-cs"/>
                  </a:rPr>
                  <a:t>Ankabut-Grid CA</a:t>
                </a:r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" name="AgendaText"/>
              <p:cNvSpPr>
                <a:spLocks noChangeArrowheads="1"/>
              </p:cNvSpPr>
              <p:nvPr/>
            </p:nvSpPr>
            <p:spPr bwMode="gray">
              <a:xfrm>
                <a:off x="4296969" y="2774131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Connect</a:t>
                </a:r>
              </a:p>
            </p:txBody>
          </p:sp>
          <p:sp>
            <p:nvSpPr>
              <p:cNvPr id="10" name="AgendaText"/>
              <p:cNvSpPr>
                <a:spLocks noChangeArrowheads="1"/>
              </p:cNvSpPr>
              <p:nvPr/>
            </p:nvSpPr>
            <p:spPr bwMode="gray">
              <a:xfrm>
                <a:off x="4298557" y="2058442"/>
                <a:ext cx="4123132" cy="65570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/>
                    </a:solidFill>
                    <a:latin typeface="Arial" charset="0"/>
                    <a:cs typeface="+mn-cs"/>
                  </a:rPr>
                  <a:t>ANKABUT</a:t>
                </a:r>
              </a:p>
            </p:txBody>
          </p:sp>
          <p:sp>
            <p:nvSpPr>
              <p:cNvPr id="11" name="AgendaText"/>
              <p:cNvSpPr>
                <a:spLocks noChangeArrowheads="1"/>
              </p:cNvSpPr>
              <p:nvPr/>
            </p:nvSpPr>
            <p:spPr bwMode="gray">
              <a:xfrm>
                <a:off x="4296969" y="3574314"/>
                <a:ext cx="4123132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Communicate</a:t>
                </a:r>
              </a:p>
            </p:txBody>
          </p:sp>
          <p:sp>
            <p:nvSpPr>
              <p:cNvPr id="12" name="AgendaText"/>
              <p:cNvSpPr>
                <a:spLocks noChangeArrowheads="1"/>
              </p:cNvSpPr>
              <p:nvPr/>
            </p:nvSpPr>
            <p:spPr bwMode="gray">
              <a:xfrm>
                <a:off x="4289030" y="4374496"/>
                <a:ext cx="4123133" cy="65570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72009" tIns="72009" rIns="72009" bIns="72009" anchor="ctr"/>
              <a:lstStyle/>
              <a:p>
                <a:pPr defTabSz="895350">
                  <a:spcBef>
                    <a:spcPct val="100000"/>
                  </a:spcBef>
                  <a:buClr>
                    <a:schemeClr val="tx2"/>
                  </a:buClr>
                  <a:defRPr/>
                </a:pPr>
                <a:r>
                  <a:rPr lang="en-US" sz="2000" dirty="0" smtClean="0">
                    <a:solidFill>
                      <a:schemeClr val="bg2">
                        <a:lumMod val="50000"/>
                      </a:schemeClr>
                    </a:solidFill>
                    <a:latin typeface="Arial" charset="0"/>
                    <a:cs typeface="+mn-cs"/>
                  </a:rPr>
                  <a:t>Collaborate</a:t>
                </a:r>
                <a:endParaRPr lang="en-US" sz="2000" dirty="0">
                  <a:solidFill>
                    <a:schemeClr val="bg2">
                      <a:lumMod val="50000"/>
                    </a:schemeClr>
                  </a:solidFill>
                  <a:latin typeface="Arial" charset="0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423144" y="2240177"/>
            <a:ext cx="4538294" cy="3692789"/>
            <a:chOff x="5802086" y="3516086"/>
            <a:chExt cx="3159351" cy="2611972"/>
          </a:xfrm>
        </p:grpSpPr>
        <p:pic>
          <p:nvPicPr>
            <p:cNvPr id="9" name="Picture 2" descr="Sheikh Nahyan bin Mubarak, the Minister of Higher Education and Scientific Research, welcomes the launch of Ankabut, a new internet network for Universities in UAE at Khalifa University in Abu Dhabi.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02086" y="3516086"/>
              <a:ext cx="3159351" cy="2267545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7290503" y="5820281"/>
              <a:ext cx="147027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CC6600">
                      <a:alpha val="65000"/>
                    </a:srgbClr>
                  </a:solidFill>
                  <a:latin typeface="Tahoma" pitchFamily="34" charset="0"/>
                  <a:cs typeface="Tahoma" pitchFamily="34" charset="0"/>
                </a:rPr>
                <a:t>15</a:t>
              </a:r>
              <a:r>
                <a:rPr lang="en-US" sz="1400" baseline="30000" dirty="0" smtClean="0">
                  <a:solidFill>
                    <a:srgbClr val="CC6600">
                      <a:alpha val="65000"/>
                    </a:srgbClr>
                  </a:solidFill>
                  <a:latin typeface="Tahoma" pitchFamily="34" charset="0"/>
                  <a:cs typeface="Tahoma" pitchFamily="34" charset="0"/>
                </a:rPr>
                <a:t>th</a:t>
              </a:r>
              <a:r>
                <a:rPr lang="en-US" sz="1400" dirty="0" smtClean="0">
                  <a:solidFill>
                    <a:srgbClr val="CC6600">
                      <a:alpha val="65000"/>
                    </a:srgbClr>
                  </a:solidFill>
                  <a:latin typeface="Tahoma" pitchFamily="34" charset="0"/>
                  <a:cs typeface="Tahoma" pitchFamily="34" charset="0"/>
                </a:rPr>
                <a:t> May 2011</a:t>
              </a:r>
            </a:p>
          </p:txBody>
        </p:sp>
      </p:grpSp>
      <p:sp>
        <p:nvSpPr>
          <p:cNvPr id="5123" name="Title 15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738187"/>
          </a:xfrm>
        </p:spPr>
        <p:txBody>
          <a:bodyPr/>
          <a:lstStyle/>
          <a:p>
            <a:pPr eaLnBrk="1" hangingPunct="1"/>
            <a:r>
              <a:rPr lang="en-GB" altLang="zh-CN" sz="2400" dirty="0" smtClean="0">
                <a:ea typeface="SimSun" pitchFamily="2" charset="-122"/>
              </a:rPr>
              <a:t>What is ANKABUT ? </a:t>
            </a:r>
            <a:r>
              <a:rPr lang="en-US" altLang="zh-CN" sz="2400" dirty="0" smtClean="0">
                <a:ea typeface="SimSun" pitchFamily="2" charset="-122"/>
              </a:rPr>
              <a:t/>
            </a:r>
            <a:br>
              <a:rPr lang="en-US" altLang="zh-CN" sz="2400" dirty="0" smtClean="0">
                <a:ea typeface="SimSun" pitchFamily="2" charset="-122"/>
              </a:rPr>
            </a:br>
            <a:endParaRPr lang="en-US" sz="2400" dirty="0" smtClean="0"/>
          </a:p>
        </p:txBody>
      </p:sp>
      <p:sp>
        <p:nvSpPr>
          <p:cNvPr id="21" name="Content Placeholder 20"/>
          <p:cNvSpPr>
            <a:spLocks noGrp="1"/>
          </p:cNvSpPr>
          <p:nvPr>
            <p:ph idx="1"/>
          </p:nvPr>
        </p:nvSpPr>
        <p:spPr>
          <a:xfrm>
            <a:off x="485000" y="1030028"/>
            <a:ext cx="4302125" cy="12223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 smtClean="0">
                <a:solidFill>
                  <a:schemeClr val="accent1">
                    <a:lumMod val="25000"/>
                  </a:schemeClr>
                </a:solidFill>
              </a:rPr>
              <a:t>Ankabut is the United Arab Emirates’ Advanced </a:t>
            </a:r>
            <a:r>
              <a:rPr lang="en-US" sz="2000" b="1" u="sng" dirty="0" smtClean="0">
                <a:solidFill>
                  <a:schemeClr val="accent2">
                    <a:lumMod val="75000"/>
                  </a:schemeClr>
                </a:solidFill>
              </a:rPr>
              <a:t>Research</a:t>
            </a:r>
            <a:r>
              <a:rPr lang="en-US" sz="2000" dirty="0" smtClean="0">
                <a:solidFill>
                  <a:schemeClr val="accent1">
                    <a:lumMod val="25000"/>
                  </a:schemeClr>
                </a:solidFill>
              </a:rPr>
              <a:t> and Education Network (NREN). It offers educational and research networks connectivity to other education networks around the world.  </a:t>
            </a:r>
          </a:p>
          <a:p>
            <a:pPr marL="0" indent="0" eaLnBrk="1" hangingPunct="1">
              <a:buFontTx/>
              <a:buNone/>
              <a:defRPr/>
            </a:pPr>
            <a:endParaRPr lang="en-US" sz="20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sz="2000" dirty="0" smtClean="0">
                <a:solidFill>
                  <a:schemeClr val="accent1">
                    <a:lumMod val="25000"/>
                  </a:schemeClr>
                </a:solidFill>
              </a:rPr>
              <a:t>In addition to connecting higher education institutions, Ankabut can connect schools and public institutions across the UAE.  </a:t>
            </a:r>
          </a:p>
          <a:p>
            <a:pPr marL="0" indent="0" eaLnBrk="1" hangingPunct="1">
              <a:buFontTx/>
              <a:buNone/>
              <a:defRPr/>
            </a:pPr>
            <a:endParaRPr lang="en-US" sz="20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sz="2000" dirty="0" smtClean="0">
                <a:solidFill>
                  <a:schemeClr val="accent1">
                    <a:lumMod val="25000"/>
                  </a:schemeClr>
                </a:solidFill>
              </a:rPr>
              <a:t>Ankabut also co-operates on a national, GCC, regional and international arena representing the UAE in conferences, exhibitions and forums.  </a:t>
            </a:r>
          </a:p>
          <a:p>
            <a:pPr marL="0" indent="0" eaLnBrk="1" hangingPunct="1">
              <a:buFontTx/>
              <a:buNone/>
              <a:defRPr/>
            </a:pPr>
            <a:endParaRPr lang="en-US" sz="2000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512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A22A83E-97C4-48A3-ABF5-A25129B1EE2D}" type="slidenum">
              <a:rPr lang="en-GB" smtClean="0">
                <a:latin typeface="Arial" pitchFamily="34" charset="0"/>
              </a:rPr>
              <a:pPr/>
              <a:t>7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graphicFrame>
        <p:nvGraphicFramePr>
          <p:cNvPr id="5122" name="AutoShape 20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5122" name="think-cell Slide" r:id="rId4" imgW="0" imgH="0" progId="">
              <p:embed/>
            </p:oleObj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04813" y="1698625"/>
            <a:ext cx="4852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sz="1400" dirty="0">
              <a:latin typeface="Arial" charset="0"/>
              <a:cs typeface="+mn-cs"/>
            </a:endParaRPr>
          </a:p>
          <a:p>
            <a:pPr eaLnBrk="0" hangingPunct="0">
              <a:defRPr/>
            </a:pPr>
            <a:endParaRPr lang="en-GB" sz="1400" dirty="0">
              <a:latin typeface="+mn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3"/>
          <p:cNvSpPr txBox="1">
            <a:spLocks noGrp="1"/>
          </p:cNvSpPr>
          <p:nvPr/>
        </p:nvSpPr>
        <p:spPr bwMode="auto">
          <a:xfrm>
            <a:off x="8545513" y="6435725"/>
            <a:ext cx="1952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fld id="{81DD0B1C-F0DE-40D3-BF16-94CB7BF2B494}" type="slidenum">
              <a:rPr lang="en-GB" sz="1000" b="0">
                <a:solidFill>
                  <a:srgbClr val="000000"/>
                </a:solidFill>
              </a:rPr>
              <a:pPr/>
              <a:t>8</a:t>
            </a:fld>
            <a:r>
              <a:rPr lang="en-GB" sz="1000" b="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6146" name="AutoShape 1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6146" name="think-cell Slide" r:id="rId11" imgW="0" imgH="0" progId="">
              <p:embed/>
            </p:oleObj>
          </a:graphicData>
        </a:graphic>
      </p:graphicFrame>
      <p:grpSp>
        <p:nvGrpSpPr>
          <p:cNvPr id="6148" name="Group 37"/>
          <p:cNvGrpSpPr>
            <a:grpSpLocks/>
          </p:cNvGrpSpPr>
          <p:nvPr/>
        </p:nvGrpSpPr>
        <p:grpSpPr bwMode="auto">
          <a:xfrm>
            <a:off x="866775" y="1350963"/>
            <a:ext cx="6805613" cy="908050"/>
            <a:chOff x="494" y="539"/>
            <a:chExt cx="4287" cy="572"/>
          </a:xfrm>
        </p:grpSpPr>
        <p:sp>
          <p:nvSpPr>
            <p:cNvPr id="6156" name="Rectangle 2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gray">
            <a:xfrm>
              <a:off x="494" y="539"/>
              <a:ext cx="4287" cy="21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b="0">
                <a:solidFill>
                  <a:srgbClr val="000000"/>
                </a:solidFill>
              </a:endParaRPr>
            </a:p>
          </p:txBody>
        </p:sp>
        <p:sp>
          <p:nvSpPr>
            <p:cNvPr id="6157" name="Rectangle 2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gray">
            <a:xfrm>
              <a:off x="565" y="579"/>
              <a:ext cx="3668" cy="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95350">
                <a:spcAft>
                  <a:spcPts val="500"/>
                </a:spcAft>
                <a:buClr>
                  <a:srgbClr val="002960"/>
                </a:buClr>
              </a:pPr>
              <a:r>
                <a:rPr lang="en-GB" altLang="zh-CN" sz="1800">
                  <a:solidFill>
                    <a:srgbClr val="FFFFFF"/>
                  </a:solidFill>
                  <a:ea typeface="SimSun" pitchFamily="2" charset="-122"/>
                </a:rPr>
                <a:t>Vision</a:t>
              </a:r>
              <a:endParaRPr lang="en-US" altLang="zh-CN" sz="1800">
                <a:solidFill>
                  <a:srgbClr val="FFFFFF"/>
                </a:solidFill>
                <a:ea typeface="SimSun" pitchFamily="2" charset="-122"/>
              </a:endParaRPr>
            </a:p>
          </p:txBody>
        </p:sp>
        <p:sp>
          <p:nvSpPr>
            <p:cNvPr id="6158" name="Rectangle 29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494" y="744"/>
              <a:ext cx="4287" cy="10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b="0">
                <a:solidFill>
                  <a:srgbClr val="000000"/>
                </a:solidFill>
              </a:endParaRPr>
            </a:p>
          </p:txBody>
        </p:sp>
        <p:sp>
          <p:nvSpPr>
            <p:cNvPr id="6159" name="Rectangle 2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75" y="821"/>
              <a:ext cx="4122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marL="193675" lvl="1" indent="-192088" defTabSz="895350">
                <a:spcAft>
                  <a:spcPts val="500"/>
                </a:spcAft>
                <a:buClr>
                  <a:srgbClr val="002960"/>
                </a:buClr>
                <a:buSzPct val="125000"/>
                <a:buFont typeface="Arial" pitchFamily="34" charset="0"/>
                <a:buChar char="▪"/>
              </a:pPr>
              <a:endParaRPr lang="en-GB" altLang="zh-CN" sz="2000" b="0" dirty="0">
                <a:solidFill>
                  <a:srgbClr val="002960"/>
                </a:solidFill>
                <a:ea typeface="SimSun" pitchFamily="2" charset="-122"/>
              </a:endParaRPr>
            </a:p>
            <a:p>
              <a:pPr marL="193675" lvl="1" indent="-192088" defTabSz="895350">
                <a:spcAft>
                  <a:spcPts val="500"/>
                </a:spcAft>
                <a:buClr>
                  <a:srgbClr val="002960"/>
                </a:buClr>
                <a:buSzPct val="125000"/>
                <a:buFont typeface="Arial" pitchFamily="34" charset="0"/>
                <a:buChar char="▪"/>
              </a:pPr>
              <a:r>
                <a:rPr lang="en-GB" altLang="zh-CN" sz="2000" b="0" dirty="0">
                  <a:solidFill>
                    <a:srgbClr val="002960"/>
                  </a:solidFill>
                  <a:ea typeface="SimSun" pitchFamily="2" charset="-122"/>
                </a:rPr>
                <a:t>Create an opportunity for the UAE to be a leader in Education and </a:t>
              </a:r>
              <a:r>
                <a:rPr lang="en-GB" altLang="zh-CN" sz="2000" u="sng" dirty="0">
                  <a:solidFill>
                    <a:schemeClr val="accent2">
                      <a:lumMod val="75000"/>
                    </a:schemeClr>
                  </a:solidFill>
                  <a:ea typeface="SimSun" pitchFamily="2" charset="-122"/>
                </a:rPr>
                <a:t>Research</a:t>
              </a:r>
              <a:r>
                <a:rPr lang="en-GB" altLang="zh-CN" sz="2000" b="0" dirty="0">
                  <a:solidFill>
                    <a:srgbClr val="002960"/>
                  </a:solidFill>
                  <a:ea typeface="SimSun" pitchFamily="2" charset="-122"/>
                </a:rPr>
                <a:t>.</a:t>
              </a:r>
            </a:p>
          </p:txBody>
        </p:sp>
      </p:grpSp>
      <p:grpSp>
        <p:nvGrpSpPr>
          <p:cNvPr id="6149" name="Group 36"/>
          <p:cNvGrpSpPr>
            <a:grpSpLocks/>
          </p:cNvGrpSpPr>
          <p:nvPr/>
        </p:nvGrpSpPr>
        <p:grpSpPr bwMode="auto">
          <a:xfrm>
            <a:off x="784225" y="3135313"/>
            <a:ext cx="6805613" cy="2838450"/>
            <a:chOff x="494" y="1124"/>
            <a:chExt cx="4287" cy="1788"/>
          </a:xfrm>
        </p:grpSpPr>
        <p:sp>
          <p:nvSpPr>
            <p:cNvPr id="6152" name="Rectangle 1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494" y="1124"/>
              <a:ext cx="4287" cy="21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153" name="Rectangle 1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565" y="1164"/>
              <a:ext cx="3668" cy="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95350">
                <a:spcAft>
                  <a:spcPts val="500"/>
                </a:spcAft>
                <a:buClr>
                  <a:srgbClr val="002960"/>
                </a:buClr>
              </a:pPr>
              <a:r>
                <a:rPr lang="en-GB" altLang="zh-CN" sz="1800">
                  <a:solidFill>
                    <a:srgbClr val="FFFFFF"/>
                  </a:solidFill>
                  <a:ea typeface="SimSun" pitchFamily="2" charset="-122"/>
                </a:rPr>
                <a:t>Mission</a:t>
              </a:r>
              <a:endParaRPr lang="en-US" altLang="zh-CN" sz="1800">
                <a:solidFill>
                  <a:srgbClr val="FFFFFF"/>
                </a:solidFill>
                <a:ea typeface="SimSun" pitchFamily="2" charset="-122"/>
              </a:endParaRPr>
            </a:p>
          </p:txBody>
        </p:sp>
        <p:sp>
          <p:nvSpPr>
            <p:cNvPr id="6154" name="Rectangle 1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75" y="1406"/>
              <a:ext cx="4122" cy="1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marL="193675" lvl="1" indent="-192088" defTabSz="895350">
                <a:spcAft>
                  <a:spcPts val="500"/>
                </a:spcAft>
                <a:buClr>
                  <a:srgbClr val="002960"/>
                </a:buClr>
                <a:buSzPct val="125000"/>
                <a:buFont typeface="Arial" pitchFamily="34" charset="0"/>
                <a:buChar char="▪"/>
              </a:pPr>
              <a:endParaRPr lang="en-GB" altLang="zh-CN" sz="2000" b="0" dirty="0">
                <a:solidFill>
                  <a:srgbClr val="002960"/>
                </a:solidFill>
                <a:ea typeface="SimSun" pitchFamily="2" charset="-122"/>
              </a:endParaRPr>
            </a:p>
            <a:p>
              <a:pPr marL="193675" lvl="1" indent="-192088" defTabSz="895350">
                <a:spcAft>
                  <a:spcPts val="500"/>
                </a:spcAft>
                <a:buClr>
                  <a:srgbClr val="002960"/>
                </a:buClr>
                <a:buSzPct val="125000"/>
                <a:buFont typeface="Arial" pitchFamily="34" charset="0"/>
                <a:buChar char="▪"/>
              </a:pPr>
              <a:r>
                <a:rPr lang="en-GB" altLang="zh-CN" sz="2000" b="0" dirty="0">
                  <a:solidFill>
                    <a:srgbClr val="002960"/>
                  </a:solidFill>
                  <a:ea typeface="SimSun" pitchFamily="2" charset="-122"/>
                </a:rPr>
                <a:t>Provide Leading Edge Network Infrastructure to centres of Learning and </a:t>
              </a:r>
              <a:r>
                <a:rPr lang="en-GB" altLang="zh-CN" sz="2000" u="sng" dirty="0">
                  <a:solidFill>
                    <a:schemeClr val="accent2">
                      <a:lumMod val="75000"/>
                    </a:schemeClr>
                  </a:solidFill>
                  <a:ea typeface="SimSun" pitchFamily="2" charset="-122"/>
                </a:rPr>
                <a:t>Research</a:t>
              </a:r>
              <a:r>
                <a:rPr lang="en-GB" altLang="zh-CN" sz="2000" b="0" dirty="0">
                  <a:solidFill>
                    <a:srgbClr val="002960"/>
                  </a:solidFill>
                  <a:ea typeface="SimSun" pitchFamily="2" charset="-122"/>
                </a:rPr>
                <a:t> within the UAE to foster collaboration and cooperation.</a:t>
              </a:r>
            </a:p>
            <a:p>
              <a:pPr marL="193675" lvl="1" indent="-192088" defTabSz="895350">
                <a:spcBef>
                  <a:spcPct val="100000"/>
                </a:spcBef>
                <a:spcAft>
                  <a:spcPts val="500"/>
                </a:spcAft>
                <a:buClr>
                  <a:srgbClr val="002960"/>
                </a:buClr>
                <a:buSzPct val="125000"/>
                <a:buFont typeface="Arial" pitchFamily="34" charset="0"/>
                <a:buChar char="▪"/>
              </a:pPr>
              <a:r>
                <a:rPr lang="en-GB" altLang="zh-CN" sz="2000" b="0" dirty="0">
                  <a:solidFill>
                    <a:srgbClr val="002960"/>
                  </a:solidFill>
                  <a:ea typeface="SimSun" pitchFamily="2" charset="-122"/>
                </a:rPr>
                <a:t>Provide for connectivity with peers at the international level to effectively participate and collaborate in </a:t>
              </a:r>
              <a:r>
                <a:rPr lang="en-GB" altLang="zh-CN" sz="2000" u="sng" dirty="0">
                  <a:solidFill>
                    <a:schemeClr val="accent2">
                      <a:lumMod val="75000"/>
                    </a:schemeClr>
                  </a:solidFill>
                  <a:ea typeface="SimSun" pitchFamily="2" charset="-122"/>
                </a:rPr>
                <a:t>research</a:t>
              </a:r>
              <a:r>
                <a:rPr lang="en-GB" altLang="zh-CN" sz="2000" b="0" dirty="0">
                  <a:solidFill>
                    <a:srgbClr val="002960"/>
                  </a:solidFill>
                  <a:ea typeface="SimSun" pitchFamily="2" charset="-122"/>
                </a:rPr>
                <a:t> activities</a:t>
              </a:r>
              <a:r>
                <a:rPr lang="en-GB" altLang="zh-CN" sz="1600" b="0" dirty="0">
                  <a:solidFill>
                    <a:srgbClr val="002960"/>
                  </a:solidFill>
                  <a:ea typeface="SimSun" pitchFamily="2" charset="-122"/>
                </a:rPr>
                <a:t>.</a:t>
              </a:r>
            </a:p>
          </p:txBody>
        </p:sp>
        <p:sp>
          <p:nvSpPr>
            <p:cNvPr id="6155" name="Rectangle 3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>
              <a:off x="494" y="1329"/>
              <a:ext cx="4287" cy="10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600">
                <a:solidFill>
                  <a:srgbClr val="000000"/>
                </a:solidFill>
              </a:endParaRPr>
            </a:p>
          </p:txBody>
        </p:sp>
      </p:grpSp>
      <p:sp>
        <p:nvSpPr>
          <p:cNvPr id="6150" name="Slide Number Placeholder 1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C09E405-5425-48D1-A1A3-06CD555EE571}" type="slidenum">
              <a:rPr lang="en-GB" smtClean="0">
                <a:latin typeface="Arial" pitchFamily="34" charset="0"/>
              </a:rPr>
              <a:pPr/>
              <a:t>8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  <p:sp>
        <p:nvSpPr>
          <p:cNvPr id="18" name="Title 15"/>
          <p:cNvSpPr txBox="1">
            <a:spLocks/>
          </p:cNvSpPr>
          <p:nvPr/>
        </p:nvSpPr>
        <p:spPr>
          <a:xfrm>
            <a:off x="119063" y="230188"/>
            <a:ext cx="8618537" cy="584200"/>
          </a:xfrm>
          <a:prstGeom prst="rect">
            <a:avLst/>
          </a:prstGeom>
        </p:spPr>
        <p:txBody>
          <a:bodyPr/>
          <a:lstStyle/>
          <a:p>
            <a:pPr defTabSz="895350" eaLnBrk="0" hangingPunct="0">
              <a:defRPr/>
            </a:pPr>
            <a:r>
              <a:rPr lang="en-GB" altLang="zh-CN" sz="2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ANKABUT  </a:t>
            </a:r>
            <a:r>
              <a:rPr lang="en-US" altLang="zh-CN" sz="2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altLang="zh-CN" sz="2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2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19063" y="230188"/>
            <a:ext cx="8618537" cy="369887"/>
          </a:xfrm>
        </p:spPr>
        <p:txBody>
          <a:bodyPr/>
          <a:lstStyle/>
          <a:p>
            <a:r>
              <a:rPr lang="en-US" sz="2400" smtClean="0"/>
              <a:t>Network Funding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65113" y="1187450"/>
          <a:ext cx="8483008" cy="4941081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00071"/>
                <a:gridCol w="6782937"/>
              </a:tblGrid>
              <a:tr h="418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Date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Activity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</a:tr>
              <a:tr h="10352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7-Aug-2006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8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ANKABUT </a:t>
                      </a:r>
                      <a:r>
                        <a:rPr lang="en-US" sz="18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formation MoU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MoU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on Establishing a Consortium for UAE Research and Education Network (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ANKABUT)</a:t>
                      </a:r>
                      <a:r>
                        <a:rPr lang="en-US" sz="1400" b="1" u="none" strike="noStrike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between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KU, IAT,</a:t>
                      </a:r>
                      <a:r>
                        <a:rPr lang="en-US" sz="1400" b="1" u="none" strike="noStrike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ZU, UAEU, HCT</a:t>
                      </a:r>
                      <a:endParaRPr lang="en-US" sz="14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</a:tr>
              <a:tr h="8632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3-Dec-2006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Internet2 </a:t>
                      </a:r>
                      <a:r>
                        <a:rPr lang="en-US" sz="18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and ANKABUT interconnect MoU</a:t>
                      </a:r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6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MoU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between Internet2 and Etisalat University College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</a:tr>
              <a:tr h="7944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27-May-2007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8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Dante </a:t>
                      </a:r>
                      <a:r>
                        <a:rPr lang="en-US" sz="18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and ANKABUT interconnect MoU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MoU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between DANTE and Etisalat University College</a:t>
                      </a:r>
                      <a:endParaRPr lang="en-US" sz="14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</a:tr>
              <a:tr h="7944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5-Apr-2009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Funding </a:t>
                      </a:r>
                      <a:r>
                        <a:rPr lang="en-US" sz="18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Agreement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</a:p>
                    <a:p>
                      <a:pPr algn="l" fontAlgn="ctr"/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Signed between ICT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FUND and Khalifa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University</a:t>
                      </a:r>
                      <a:r>
                        <a:rPr lang="en-US" sz="1400" b="1" u="none" strike="noStrike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to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fund the ANKABUT Project</a:t>
                      </a:r>
                      <a:endParaRPr lang="en-US" sz="14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</a:tr>
              <a:tr h="10352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5-Jul-2009</a:t>
                      </a:r>
                      <a:endParaRPr lang="en-US" sz="16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Contract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/>
                      </a:r>
                      <a:b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</a:b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</a:p>
                    <a:p>
                      <a:pPr algn="l" fontAlgn="ctr"/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Signed between Etisalat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and Khalifa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University</a:t>
                      </a:r>
                      <a:r>
                        <a:rPr lang="en-US" sz="1400" b="1" u="none" strike="noStrike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f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or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building a new network for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Education</a:t>
                      </a:r>
                      <a:r>
                        <a:rPr lang="en-US" sz="1400" b="1" u="none" strike="noStrike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and</a:t>
                      </a:r>
                      <a:r>
                        <a:rPr lang="en-US" sz="1400" b="1" u="none" strike="noStrike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Research</a:t>
                      </a:r>
                      <a:r>
                        <a:rPr lang="en-US" sz="1400" b="1" u="none" strike="noStrike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400" b="1" u="none" strike="noStrik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in </a:t>
                      </a:r>
                      <a:r>
                        <a:rPr lang="en-US" sz="1400" b="1" u="none" strike="noStrike" dirty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UAE</a:t>
                      </a:r>
                      <a:endParaRPr lang="en-US" sz="1400" b="1" i="0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Arial"/>
                      </a:endParaRPr>
                    </a:p>
                  </a:txBody>
                  <a:tcPr marL="3166" marR="3166" marT="3166" marB="0" anchor="ctr"/>
                </a:tc>
              </a:tr>
            </a:tbl>
          </a:graphicData>
        </a:graphic>
      </p:graphicFrame>
      <p:sp>
        <p:nvSpPr>
          <p:cNvPr id="18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B82FA7B-3F93-4D3B-B8FC-34F0769E8AE4}" type="slidenum">
              <a:rPr lang="en-GB" smtClean="0">
                <a:latin typeface="Arial" pitchFamily="34" charset="0"/>
              </a:rPr>
              <a:pPr/>
              <a:t>9</a:t>
            </a:fld>
            <a:r>
              <a:rPr lang="en-GB" smtClean="0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S" val="1,2"/>
  <p:tag name="THINKCELLPRESENTATIONDONOTDELETE" val="&lt;?xml version=&quot;1.0&quot; encoding=&quot;UTF-16&quot; standalone=&quot;yes&quot;?&gt;&#10;&lt;root&gt;&lt;version val=&quot;17220&quot;/&gt;&lt;partner val=&quot;536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0&quot;/&gt;&lt;/m_mruColor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.&lt;/m_chGroupingSymbol&gt;&lt;/m_precDefault&gt;&lt;/CDefaultPrec&gt;&lt;/root&gt;"/>
  <p:tag name="THINKCELLUNDODONOTDELETE" val="189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eG5hsvwESrfn4vPRV6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mW3JubcTEmaq1YFrdPdU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gTmtLbXMUGfUUZ8eSRAX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_uT7uIalU6bNEGw5hnzM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9dxndfqUaUM7w6j_Ymo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vrOKilknkqQfJr71uku5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.qyTzD.A0OD5hBp8dFNy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4862K_lk6CbEP6b.SgT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eG5hsvwESrfn4vPRV6N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x72tGOE506la08WbZHeV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gend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TYThLAppEWjbtOF6Ju3z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y3Mk0f20yTPBGTTd.mc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gend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y3Mk0f20yTPBGTTd.mc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gend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y3Mk0f20yTPBGTTd.mc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wIC2v_7fUSdlbaT7YjBw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b6pesAUckqRNB4diN2bX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mW3JubcTEmaq1YFrdPdU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ny8ltafqU2XXblGyoCX7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Q5E3B_IEiukZVolP3rh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jqfkMMtv0mx._cmO0IXa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36Vu4yDyES51qI9JK4J0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Q5E3B_IEiukZVolP3rh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dIdHDeAIUG8RKjn0V2kl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xc9KEorVwUeOfMwezhaXwA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ErM6Su10GoSlNxXL97X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..VTWhdWE.UCZVGeKIoU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ErM6Su10GoSlNxXL97X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gTmtLbXMUGfUUZ8eSRAX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..VTWhdWE.UCZVGeKIoU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aCayADk4UGyXm3J7wJuG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VHjiAprkSxkkfVdSumu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aCayADk4UGyXm3J7wJuG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VHjiAprkSxkkfVdSumu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gend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y3Mk0f20yTPBGTTd.mc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Q5E3B_IEiukZVolP3rh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jqfkMMtv0mx._cmO0IXa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_uT7uIalU6bNEGw5hnzM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36Vu4yDyES51qI9JK4J0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Q5E3B_IEiukZVolP3rh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Q5E3B_IEiukZVolP3rh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jqfkMMtv0mx._cmO0IXa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36Vu4yDyES51qI9JK4J0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Q5E3B_IEiukZVolP3rh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gend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y3Mk0f20yTPBGTTd.mc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gend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jhjzYnv060aDj3vzxeI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y3Mk0f20yTPBGTTd.mc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KMlOqeScUSLIgd25Edw9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7.AXiaTHkGPxuZO9UmO_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fiCNHVV1ka0WurUUzRa3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KMlOqeScUSLIgd25Edw9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7.AXiaTHkGPxuZO9UmO_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fiCNHVV1ka0WurUUzRa3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gend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9dxndfqUaUM7w6j_Ymo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y3Mk0f20yTPBGTTd.mc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VHjiAprkSxkkfVdSumug"/>
</p:tagLst>
</file>

<file path=ppt/theme/theme1.xml><?xml version="1.0" encoding="utf-8"?>
<a:theme xmlns:a="http://schemas.openxmlformats.org/drawingml/2006/main" name="Blank">
  <a:themeElements>
    <a:clrScheme name="Blank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FFFFFF"/>
      </a:accent3>
      <a:accent4>
        <a:srgbClr val="000000"/>
      </a:accent4>
      <a:accent5>
        <a:srgbClr val="E0EDFD"/>
      </a:accent5>
      <a:accent6>
        <a:srgbClr val="839FE7"/>
      </a:accent6>
      <a:hlink>
        <a:srgbClr val="0066CC"/>
      </a:hlink>
      <a:folHlink>
        <a:srgbClr val="00296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839FE7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B4B085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D0D0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BCBCBC"/>
      </a:accent6>
      <a:hlink>
        <a:srgbClr val="90909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10497</TotalTime>
  <Words>1268</Words>
  <Application>Microsoft Office PowerPoint</Application>
  <PresentationFormat>Custom</PresentationFormat>
  <Paragraphs>315</Paragraphs>
  <Slides>28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Blank</vt:lpstr>
      <vt:lpstr>think-cell Slide</vt:lpstr>
      <vt:lpstr>Chart</vt:lpstr>
      <vt:lpstr>Slide 1</vt:lpstr>
      <vt:lpstr>Agenda</vt:lpstr>
      <vt:lpstr>Agenda</vt:lpstr>
      <vt:lpstr>Cabinet releases: UAE Vision 2021</vt:lpstr>
      <vt:lpstr>UAE Know How</vt:lpstr>
      <vt:lpstr>Agenda</vt:lpstr>
      <vt:lpstr>What is ANKABUT ?  </vt:lpstr>
      <vt:lpstr>Slide 8</vt:lpstr>
      <vt:lpstr>Network Funding</vt:lpstr>
      <vt:lpstr>Funding of Ankabut</vt:lpstr>
      <vt:lpstr>25 Campuses connected  to the Network</vt:lpstr>
      <vt:lpstr>Agenda</vt:lpstr>
      <vt:lpstr>Ankabut Optical Network</vt:lpstr>
      <vt:lpstr>Ankabut National Network</vt:lpstr>
      <vt:lpstr>Agenda</vt:lpstr>
      <vt:lpstr>Unified Communication</vt:lpstr>
      <vt:lpstr>Slide 17</vt:lpstr>
      <vt:lpstr> e-Learning</vt:lpstr>
      <vt:lpstr>Agenda</vt:lpstr>
      <vt:lpstr>Grid Computing &amp; High Performance Computing</vt:lpstr>
      <vt:lpstr>Ankabut Grid Computing</vt:lpstr>
      <vt:lpstr>Ankabut Grid Computing</vt:lpstr>
      <vt:lpstr>UAE-Grid Initiative Architecture</vt:lpstr>
      <vt:lpstr>1st Draft of ANCHOR </vt:lpstr>
      <vt:lpstr>Agenda</vt:lpstr>
      <vt:lpstr>Ankabut Infrastructure &amp; Services</vt:lpstr>
      <vt:lpstr>Ankabut-Grid CA : CP/CPS Status</vt:lpstr>
      <vt:lpstr>Ankabut-Grid CA : PKI Repository Status</vt:lpstr>
    </vt:vector>
  </TitlesOfParts>
  <Company>Corporate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Ankabut C3</dc:title>
  <dc:creator>Dr. Ahmed DABBAGH</dc:creator>
  <cp:lastModifiedBy>Dr. Ahmed Dabbagh</cp:lastModifiedBy>
  <cp:revision>635</cp:revision>
  <cp:lastPrinted>2008-09-19T11:06:26Z</cp:lastPrinted>
  <dcterms:created xsi:type="dcterms:W3CDTF">2009-04-27T07:16:08Z</dcterms:created>
  <dcterms:modified xsi:type="dcterms:W3CDTF">2011-09-12T11:58:02Z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niversal Objects">
    <vt:bool>true</vt:bool>
  </property>
  <property fmtid="{D5CDD505-2E9C-101B-9397-08002B2CF9AE}" pid="3" name="McKPaperSize">
    <vt:lpwstr>A4</vt:lpwstr>
  </property>
  <property fmtid="{D5CDD505-2E9C-101B-9397-08002B2CF9AE}" pid="4" name="NotesPageLayout">
    <vt:lpwstr>Message</vt:lpwstr>
  </property>
  <property fmtid="{D5CDD505-2E9C-101B-9397-08002B2CF9AE}" pid="5" name="DocID">
    <vt:lpwstr/>
  </property>
  <property fmtid="{D5CDD505-2E9C-101B-9397-08002B2CF9AE}" pid="6" name="DocIDinTitle">
    <vt:bool>false</vt:bool>
  </property>
  <property fmtid="{D5CDD505-2E9C-101B-9397-08002B2CF9AE}" pid="7" name="DocIDinSlide">
    <vt:bool>true</vt:bool>
  </property>
  <property fmtid="{D5CDD505-2E9C-101B-9397-08002B2CF9AE}" pid="8" name="DocIDPosition">
    <vt:i4>1</vt:i4>
  </property>
  <property fmtid="{D5CDD505-2E9C-101B-9397-08002B2CF9AE}" pid="9" name="Final">
    <vt:bool>false</vt:bool>
  </property>
  <property fmtid="{D5CDD505-2E9C-101B-9397-08002B2CF9AE}" pid="10" name="Title">
    <vt:lpwstr>Market entry of SABB into automotive insurance in Saudi Arabia</vt:lpwstr>
  </property>
  <property fmtid="{D5CDD505-2E9C-101B-9397-08002B2CF9AE}" pid="11" name="Event">
    <vt:lpwstr/>
  </property>
  <property fmtid="{D5CDD505-2E9C-101B-9397-08002B2CF9AE}" pid="12" name="Delivery Date">
    <vt:lpwstr>Initial Draft_x000d_
11 August 2009</vt:lpwstr>
  </property>
</Properties>
</file>