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Lst>
  <p:notesMasterIdLst>
    <p:notesMasterId r:id="rId30"/>
  </p:notesMasterIdLst>
  <p:sldIdLst>
    <p:sldId id="256" r:id="rId3"/>
    <p:sldId id="257" r:id="rId4"/>
    <p:sldId id="258" r:id="rId5"/>
    <p:sldId id="264"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en-US"/>
    </a:defPPr>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lstStyle>
          <a:p>
            <a:fld id="{596203C1-616A-4651-A577-7BA09B384D13}" type="datetimeFigureOut">
              <a:rPr lang="en-US" smtClean="0"/>
              <a:pPr/>
              <a:t>1/24/2011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lstStyle>
          <a:p>
            <a:fld id="{07B8B279-4079-43B3-8013-D8D81AB870A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B8B279-4079-43B3-8013-D8D81AB870A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ounded Rectangle 13"/>
          <p:cNvSpPr/>
          <p:nvPr/>
        </p:nvSpPr>
        <p:spPr>
          <a:xfrm>
            <a:off x="320045" y="6060478"/>
            <a:ext cx="8503920" cy="457200"/>
          </a:xfrm>
          <a:prstGeom prst="roundRect">
            <a:avLst>
              <a:gd name="adj" fmla="val 33334"/>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a:outerShdw blurRad="76200" dist="50800" dir="5400000" algn="tl">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2">
                  <a:shade val="48000"/>
                  <a:satMod val="150000"/>
                </a:schemeClr>
              </a:gs>
              <a:gs pos="55000">
                <a:schemeClr val="bg2">
                  <a:shade val="20000"/>
                  <a:satMod val="100000"/>
                </a:schemeClr>
              </a:gs>
              <a:gs pos="100000">
                <a:schemeClr val="bg2">
                  <a:shade val="5000"/>
                  <a:satMod val="100000"/>
                </a:schemeClr>
              </a:gs>
            </a:gsLst>
            <a:path path="circle">
              <a:fillToRect l="100000" t="400000" r="100000" b="100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5" name="Title 4"/>
          <p:cNvSpPr>
            <a:spLocks noGrp="1"/>
          </p:cNvSpPr>
          <p:nvPr>
            <p:ph type="ctrTitle"/>
          </p:nvPr>
        </p:nvSpPr>
        <p:spPr>
          <a:xfrm>
            <a:off x="722376" y="1855376"/>
            <a:ext cx="7772400" cy="1828800"/>
          </a:xfrm>
        </p:spPr>
        <p:txBody>
          <a:bodyPr lIns="45720" rIns="45720" bIns="45720"/>
          <a:lstStyle>
            <a:lvl1pPr algn="r">
              <a:defRPr sz="4500" b="1">
                <a:solidFill>
                  <a:schemeClr val="accent1">
                    <a:tint val="88000"/>
                    <a:satMod val="150000"/>
                  </a:schemeClr>
                </a:solidFill>
                <a:effectLst>
                  <a:outerShdw blurRad="15000" dist="13000" dir="5400000" algn="tl" rotWithShape="0">
                    <a:srgbClr val="000000">
                      <a:alpha val="40000"/>
                    </a:srgbClr>
                  </a:outerShdw>
                </a:effectLst>
              </a:defRPr>
            </a:lvl1pPr>
          </a:lstStyle>
          <a:p>
            <a:r>
              <a:rPr lang="en-US" smtClean="0"/>
              <a:t>Click to edit Master title style</a:t>
            </a:r>
            <a:endParaRPr lang="en-US" dirty="0"/>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9" name="Date Placeholder 18"/>
          <p:cNvSpPr>
            <a:spLocks noGrp="1"/>
          </p:cNvSpPr>
          <p:nvPr>
            <p:ph type="dt" sz="half" idx="10"/>
          </p:nvPr>
        </p:nvSpPr>
        <p:spPr/>
        <p:txBody>
          <a:bodyPr/>
          <a:lstStyle/>
          <a:p>
            <a:fld id="{95544B40-0321-4C1C-AE1B-A1F9DA7461E5}" type="datetime1">
              <a:rPr lang="en-US" smtClean="0"/>
              <a:pPr/>
              <a:t>1/24/2011</a:t>
            </a:fld>
            <a:endParaRPr lang="en-US"/>
          </a:p>
        </p:txBody>
      </p:sp>
      <p:sp>
        <p:nvSpPr>
          <p:cNvPr id="8" name="Footer Placeholder 7"/>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E7F13AF2-DCC4-4842-96BC-1B9869901C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92624"/>
            <a:ext cx="8183880" cy="105156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02920" y="530352"/>
            <a:ext cx="8183880" cy="41879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58F2BD-0B56-4CCA-A2E6-0A2E46EE1F4C}" type="datetime1">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3" name="Rounded Rectangle 12"/>
          <p:cNvSpPr/>
          <p:nvPr/>
        </p:nvSpPr>
        <p:spPr>
          <a:xfrm>
            <a:off x="320045" y="6060478"/>
            <a:ext cx="8503920" cy="457200"/>
          </a:xfrm>
          <a:prstGeom prst="roundRect">
            <a:avLst>
              <a:gd name="adj" fmla="val 33334"/>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a:outerShdw blurRad="76200" dist="50800" dir="5400000" algn="tl">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2">
                  <a:shade val="48000"/>
                  <a:satMod val="150000"/>
                </a:schemeClr>
              </a:gs>
              <a:gs pos="55000">
                <a:schemeClr val="bg2">
                  <a:shade val="20000"/>
                  <a:satMod val="100000"/>
                </a:schemeClr>
              </a:gs>
              <a:gs pos="100000">
                <a:schemeClr val="bg2">
                  <a:shade val="5000"/>
                  <a:satMod val="100000"/>
                </a:schemeClr>
              </a:gs>
            </a:gsLst>
            <a:path path="circle">
              <a:fillToRect l="100000" t="350000" r="100000" b="100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468344" y="5610416"/>
            <a:ext cx="8183880" cy="420624"/>
          </a:xfrm>
        </p:spPr>
        <p:txBody>
          <a:bodyPr lIns="118872" tIns="0" anchor="t"/>
          <a:lstStyle>
            <a:lvl1pPr marR="36576" algn="l">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721FA1-7DB2-4C47-826D-5B162DE819B4}" type="datetime1">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C01188F-24DB-4976-BD38-BC437ECFE653}" type="datetime1">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90624"/>
            <a:ext cx="8183880" cy="1051560"/>
          </a:xfrm>
        </p:spPr>
        <p:txBody>
          <a:bodyPr anchor="b"/>
          <a:lstStyle>
            <a:lvl1pPr>
              <a:defRPr b="1"/>
            </a:lvl1pPr>
          </a:lstStyle>
          <a:p>
            <a:r>
              <a:rPr lang="en-US" smtClean="0"/>
              <a:t>Click to edit Master title style</a:t>
            </a:r>
            <a:endParaRPr lang="en-US" dirty="0"/>
          </a:p>
        </p:txBody>
      </p:sp>
      <p:sp>
        <p:nvSpPr>
          <p:cNvPr id="3" name="Text Placeholder 2"/>
          <p:cNvSpPr>
            <a:spLocks noGrp="1"/>
          </p:cNvSpPr>
          <p:nvPr>
            <p:ph type="body" idx="1"/>
          </p:nvPr>
        </p:nvSpPr>
        <p:spPr>
          <a:xfrm>
            <a:off x="607224" y="579438"/>
            <a:ext cx="3931920" cy="639762"/>
          </a:xfrm>
        </p:spPr>
        <p:txBody>
          <a:bodyPr lIns="146304" anchor="ctr"/>
          <a:lstStyle>
            <a:lvl1pPr algn="l">
              <a:buNone/>
              <a:defRPr sz="2400" b="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52169" y="579438"/>
            <a:ext cx="3931920" cy="639762"/>
          </a:xfrm>
        </p:spPr>
        <p:txBody>
          <a:bodyPr lIns="137160" anchor="ctr"/>
          <a:lstStyle>
            <a:lvl1pPr algn="l">
              <a:buNone/>
              <a:defRPr sz="2400" b="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4"/>
          <p:cNvSpPr>
            <a:spLocks noGrp="1"/>
          </p:cNvSpPr>
          <p:nvPr>
            <p:ph sz="quarter" idx="3"/>
          </p:nvPr>
        </p:nvSpPr>
        <p:spPr>
          <a:xfrm>
            <a:off x="607224" y="1371600"/>
            <a:ext cx="3931920" cy="3566160"/>
          </a:xfrm>
        </p:spPr>
        <p:txBody>
          <a:bodyPr anchor="t"/>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52169" y="1371600"/>
            <a:ext cx="3931920" cy="3566160"/>
          </a:xfrm>
        </p:spPr>
        <p:txBody>
          <a:bodyPr anchor="t"/>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7BF422-BDF4-45DF-93C5-0E88B8F4DDF3}" type="datetime1">
              <a:rPr lang="en-US" smtClean="0"/>
              <a:pPr/>
              <a:t>1/24/2011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832487-0893-4FA6-8680-8B96B7D1C096}" type="datetime1">
              <a:rPr lang="en-US" smtClean="0"/>
              <a:pPr/>
              <a:t>1/24/2011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ounded Rectangle 9"/>
          <p:cNvSpPr/>
          <p:nvPr/>
        </p:nvSpPr>
        <p:spPr>
          <a:xfrm>
            <a:off x="320045" y="6060478"/>
            <a:ext cx="8503920" cy="457200"/>
          </a:xfrm>
          <a:prstGeom prst="roundRect">
            <a:avLst>
              <a:gd name="adj" fmla="val 33334"/>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a:outerShdw blurRad="76200" dist="50800" dir="5400000" algn="tl">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ounded Rectangle 10"/>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Date Placeholder 1"/>
          <p:cNvSpPr>
            <a:spLocks noGrp="1"/>
          </p:cNvSpPr>
          <p:nvPr>
            <p:ph type="dt" sz="half" idx="10"/>
          </p:nvPr>
        </p:nvSpPr>
        <p:spPr/>
        <p:txBody>
          <a:bodyPr/>
          <a:lstStyle/>
          <a:p>
            <a:fld id="{8C4DDD0C-F24F-45B4-9AC0-A4375C24606A}" type="datetime1">
              <a:rPr lang="en-US" smtClean="0"/>
              <a:pPr/>
              <a:t>1/24/2011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538847" y="1447800"/>
            <a:ext cx="2971800" cy="4389120"/>
          </a:xfrm>
        </p:spPr>
        <p:txBody>
          <a:bodyPr lIns="91440"/>
          <a:lstStyle>
            <a:lvl1pPr marL="18288" marR="18288" indent="0">
              <a:spcBef>
                <a:spcPts val="0"/>
              </a:spcBef>
              <a:buNone/>
              <a:defRPr sz="14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400" y="1447800"/>
            <a:ext cx="4937760" cy="4389120"/>
          </a:xfrm>
        </p:spPr>
        <p:txBody>
          <a:bodyPr/>
          <a:lstStyle>
            <a:lvl1pPr>
              <a:defRPr sz="2800">
                <a:solidFill>
                  <a:srgbClr val="FFFFFF"/>
                </a:solidFill>
              </a:defRPr>
            </a:lvl1pPr>
            <a:lvl2pPr>
              <a:defRPr sz="2600">
                <a:solidFill>
                  <a:srgbClr val="FFFFFF"/>
                </a:solidFill>
              </a:defRPr>
            </a:lvl2pPr>
            <a:lvl3pPr>
              <a:defRPr sz="2400">
                <a:solidFill>
                  <a:srgbClr val="FFFFFF"/>
                </a:solidFill>
              </a:defRPr>
            </a:lvl3pPr>
            <a:lvl4pPr>
              <a:defRPr sz="2000">
                <a:solidFill>
                  <a:srgbClr val="FFFFFF"/>
                </a:solidFill>
              </a:defRPr>
            </a:lvl4pPr>
            <a:lvl5pPr>
              <a:defRPr sz="2000">
                <a:solidFill>
                  <a:srgbClr val="FFFFFF"/>
                </a:solidFill>
              </a:defRPr>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F5F1768-F69C-40E5-85EB-8F169E359E92}" type="datetime1">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9E71F-78A0-4868-970E-5692D76DEC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ounded Rectangle 13"/>
          <p:cNvSpPr/>
          <p:nvPr/>
        </p:nvSpPr>
        <p:spPr>
          <a:xfrm>
            <a:off x="320045" y="6060478"/>
            <a:ext cx="8503920" cy="457200"/>
          </a:xfrm>
          <a:prstGeom prst="roundRect">
            <a:avLst>
              <a:gd name="adj" fmla="val 33334"/>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a:outerShdw blurRad="76200" dist="50800" dir="5400000" algn="tl">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ounded Rectangle 10"/>
          <p:cNvSpPr/>
          <p:nvPr/>
        </p:nvSpPr>
        <p:spPr>
          <a:xfrm>
            <a:off x="6400800" y="434162"/>
            <a:ext cx="2324605" cy="4341329"/>
          </a:xfrm>
          <a:prstGeom prst="roundRect">
            <a:avLst>
              <a:gd name="adj" fmla="val 2127"/>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462712" y="533400"/>
            <a:ext cx="2240280" cy="4211480"/>
          </a:xfrm>
        </p:spPr>
        <p:txBody>
          <a:bodyPr lIns="91440"/>
          <a:lstStyle>
            <a:lvl1pPr marL="45720" indent="0" algn="l">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0F3375-333E-45D0-91A5-35676E5069E1}" type="datetime1">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9E71F-78A0-4868-970E-5692D76DECFE}" type="slidenum">
              <a:rPr lang="en-US" smtClean="0"/>
              <a:pPr/>
              <a:t>‹#›</a:t>
            </a:fld>
            <a:endParaRPr lang="en-US"/>
          </a:p>
        </p:txBody>
      </p:sp>
      <p:sp>
        <p:nvSpPr>
          <p:cNvPr id="3" name="Picture Placeholder 2"/>
          <p:cNvSpPr>
            <a:spLocks noGrp="1"/>
          </p:cNvSpPr>
          <p:nvPr>
            <p:ph type="pic" idx="1"/>
          </p:nvPr>
        </p:nvSpPr>
        <p:spPr>
          <a:xfrm>
            <a:off x="421480" y="435768"/>
            <a:ext cx="5989320" cy="4343400"/>
          </a:xfrm>
          <a:prstGeom prst="rect">
            <a:avLst/>
          </a:prstGeom>
          <a:solidFill>
            <a:schemeClr val="bg2">
              <a:shade val="10000"/>
            </a:schemeClr>
          </a:solidFill>
        </p:spPr>
        <p:txBody>
          <a:bodyPr/>
          <a:lstStyle>
            <a:lvl1pPr>
              <a:buNone/>
              <a:defRPr sz="3200"/>
            </a:lvl1pPr>
          </a:lstStyle>
          <a:p>
            <a:r>
              <a:rPr lang="en-US" smtClean="0"/>
              <a:t>Click icon to add picture</a:t>
            </a:r>
            <a:endParaRPr lang="en-US" dirty="0"/>
          </a:p>
        </p:txBody>
      </p:sp>
      <p:sp>
        <p:nvSpPr>
          <p:cNvPr id="9" name="Rectangle 8"/>
          <p:cNvSpPr/>
          <p:nvPr/>
        </p:nvSpPr>
        <p:spPr>
          <a:xfrm>
            <a:off x="6411357" y="386861"/>
            <a:ext cx="36576" cy="4443984"/>
          </a:xfrm>
          <a:prstGeom prst="rect">
            <a:avLst/>
          </a:prstGeom>
          <a:solidFill>
            <a:srgbClr val="FFFFFF"/>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27432" algn="l"/>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ounded Rectangle 9"/>
          <p:cNvSpPr/>
          <p:nvPr/>
        </p:nvSpPr>
        <p:spPr>
          <a:xfrm>
            <a:off x="320045" y="6060478"/>
            <a:ext cx="8503920" cy="457200"/>
          </a:xfrm>
          <a:prstGeom prst="roundRect">
            <a:avLst>
              <a:gd name="adj" fmla="val 33334"/>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a:outerShdw blurRad="76200" dist="50800" dir="5400000" algn="tl">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8500" cap="rnd" cmpd="sng" algn="ctr">
            <a:solidFill>
              <a:srgbClr val="302F2C">
                <a:tint val="100000"/>
                <a:satMod val="120000"/>
                <a:alpha val="37000"/>
              </a:srgb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2">
                  <a:shade val="48000"/>
                  <a:satMod val="150000"/>
                </a:schemeClr>
              </a:gs>
              <a:gs pos="55000">
                <a:schemeClr val="bg2">
                  <a:shade val="20000"/>
                  <a:satMod val="100000"/>
                </a:schemeClr>
              </a:gs>
              <a:gs pos="100000">
                <a:schemeClr val="bg2">
                  <a:shade val="5000"/>
                  <a:satMod val="100000"/>
                </a:schemeClr>
              </a:gs>
            </a:gsLst>
            <a:path path="circle">
              <a:fillToRect l="100000" t="350000" r="100000" b="100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3" name="Title Placeholder 12"/>
          <p:cNvSpPr>
            <a:spLocks noGrp="1"/>
          </p:cNvSpPr>
          <p:nvPr>
            <p:ph type="title"/>
          </p:nvPr>
        </p:nvSpPr>
        <p:spPr>
          <a:xfrm>
            <a:off x="502920" y="4992624"/>
            <a:ext cx="8183880" cy="1051560"/>
          </a:xfrm>
          <a:prstGeom prst="rect">
            <a:avLst/>
          </a:prstGeom>
        </p:spPr>
        <p:txBody>
          <a:bodyPr vert="horz" anchor="b">
            <a:normAutofit/>
          </a:bodyPr>
          <a:lstStyle/>
          <a:p>
            <a:r>
              <a:rPr lang="en-US" smtClean="0"/>
              <a:t>Click to edit Master title style</a:t>
            </a:r>
            <a:endParaRPr lang="en-US" dirty="0"/>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a:defRPr sz="1000">
                <a:solidFill>
                  <a:schemeClr val="bg2">
                    <a:shade val="50000"/>
                  </a:schemeClr>
                </a:solidFill>
              </a:defRPr>
            </a:lvl1pPr>
          </a:lstStyle>
          <a:p>
            <a:pPr algn="r"/>
            <a:fld id="{5E5282E7-D299-4886-8228-D8F325FE1EA1}" type="datetime1">
              <a:rPr lang="en-US" smtClean="0"/>
              <a:pPr algn="r"/>
              <a:t>1/24/2011</a:t>
            </a:fld>
            <a:endParaRPr lang="en-US" sz="1000" dirty="0">
              <a:solidFill>
                <a:schemeClr val="bg2">
                  <a:shade val="50000"/>
                </a:schemeClr>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a:defRPr sz="1000">
                <a:solidFill>
                  <a:schemeClr val="bg2">
                    <a:shade val="50000"/>
                  </a:schemeClr>
                </a:solidFill>
              </a:defRPr>
            </a:lvl1pPr>
          </a:lstStyle>
          <a:p>
            <a:pPr algn="l"/>
            <a:endParaRPr lang="en-US" sz="1000" dirty="0">
              <a:solidFill>
                <a:schemeClr val="bg2">
                  <a:shade val="50000"/>
                </a:schemeClr>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a:defRPr sz="1000">
                <a:solidFill>
                  <a:schemeClr val="bg2">
                    <a:shade val="50000"/>
                  </a:schemeClr>
                </a:solidFill>
              </a:defRPr>
            </a:lvl1pPr>
          </a:lstStyle>
          <a:p>
            <a:fld id="{E7F13AF2-DCC4-4842-96BC-1B9869901C37}" type="slidenum">
              <a:rPr lang="en-US" sz="1000" smtClean="0">
                <a:solidFill>
                  <a:schemeClr val="bg2">
                    <a:shade val="50000"/>
                  </a:schemeClr>
                </a:solidFill>
              </a:rPr>
              <a:pPr/>
              <a:t>‹#›</a:t>
            </a:fld>
            <a:endParaRPr lang="en-US" sz="1000">
              <a:solidFill>
                <a:schemeClr val="bg2">
                  <a:shade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dt="0"/>
  <p:txStyles>
    <p:titleStyle>
      <a:lvl1pPr algn="l" rtl="0" eaLnBrk="1" latinLnBrk="0" hangingPunct="1">
        <a:spcBef>
          <a:spcPct val="0"/>
        </a:spcBef>
        <a:buNone/>
        <a:defRPr sz="3600" b="1" kern="1200">
          <a:solidFill>
            <a:schemeClr val="accent1">
              <a:tint val="88000"/>
              <a:satMod val="150000"/>
            </a:schemeClr>
          </a:solidFill>
          <a:effectLst>
            <a:outerShdw blurRad="12700" dist="12700" dir="5400000" algn="tl" rotWithShape="0">
              <a:srgbClr val="000000">
                <a:alpha val="40000"/>
              </a:srgbClr>
            </a:outerShdw>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sz="2800" kern="1200">
          <a:solidFill>
            <a:srgbClr val="FFFFFF"/>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sz="2400" kern="1200">
          <a:solidFill>
            <a:srgbClr val="FFFFFF"/>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sz="2200" kern="1200">
          <a:solidFill>
            <a:srgbClr val="FFFFFF"/>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sz="1900" kern="1200">
          <a:solidFill>
            <a:srgbClr val="FFFFFF"/>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sz="1800" kern="1200">
          <a:solidFill>
            <a:srgbClr val="FFFFFF"/>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sz="1700" kern="1200" baseline="0">
          <a:solidFill>
            <a:srgbClr val="FFFFFF"/>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sz="1500" kern="1200">
          <a:solidFill>
            <a:srgbClr val="FFFFFF"/>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sz="1500" kern="1200" baseline="0">
          <a:solidFill>
            <a:srgbClr val="FFFFFF"/>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sz="1500" kern="1200">
          <a:solidFill>
            <a:srgbClr val="FFFFFF"/>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mren-ca.ac.me/index.php"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ren-ca.ac.me/policy%20document.ph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hyperlink" Target="http://www.mren-ca.ac.me/policy%20document.ph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722376" y="1428736"/>
            <a:ext cx="7772400" cy="1357322"/>
          </a:xfrm>
        </p:spPr>
        <p:txBody>
          <a:bodyPr/>
          <a:lstStyle/>
          <a:p>
            <a:pPr algn="ctr"/>
            <a:r>
              <a:rPr lang="en-US" dirty="0" smtClean="0"/>
              <a:t>MREN-CA self audit</a:t>
            </a:r>
            <a:endParaRPr lang="en-US" dirty="0"/>
          </a:p>
        </p:txBody>
      </p:sp>
      <p:sp>
        <p:nvSpPr>
          <p:cNvPr id="3" name="Rectangle 2"/>
          <p:cNvSpPr>
            <a:spLocks noGrp="1"/>
          </p:cNvSpPr>
          <p:nvPr>
            <p:ph type="subTitle" idx="1"/>
          </p:nvPr>
        </p:nvSpPr>
        <p:spPr>
          <a:xfrm>
            <a:off x="722376" y="3685032"/>
            <a:ext cx="7772400" cy="2672926"/>
          </a:xfrm>
        </p:spPr>
        <p:txBody>
          <a:bodyPr numCol="2"/>
          <a:lstStyle/>
          <a:p>
            <a:pPr algn="l"/>
            <a:r>
              <a:rPr lang="en-GB" sz="1600" dirty="0" err="1" smtClean="0"/>
              <a:t>Lidija</a:t>
            </a:r>
            <a:r>
              <a:rPr lang="en-GB" sz="1600" dirty="0" smtClean="0"/>
              <a:t> </a:t>
            </a:r>
            <a:r>
              <a:rPr lang="en-GB" sz="1600" dirty="0" err="1" smtClean="0"/>
              <a:t>Milosavljevi</a:t>
            </a:r>
            <a:r>
              <a:rPr lang="en-GB" sz="1600" dirty="0" smtClean="0"/>
              <a:t>	</a:t>
            </a:r>
            <a:r>
              <a:rPr lang="en-US" sz="1600" dirty="0" smtClean="0"/>
              <a:t>c</a:t>
            </a:r>
          </a:p>
          <a:p>
            <a:pPr algn="l"/>
            <a:r>
              <a:rPr lang="en-US" sz="1600" dirty="0" smtClean="0"/>
              <a:t>MREN-CA</a:t>
            </a:r>
          </a:p>
          <a:p>
            <a:pPr algn="l"/>
            <a:r>
              <a:rPr lang="en-US" sz="1600" dirty="0" smtClean="0"/>
              <a:t>Center of Information System</a:t>
            </a:r>
          </a:p>
          <a:p>
            <a:pPr algn="l"/>
            <a:r>
              <a:rPr lang="en-US" sz="1600" dirty="0" smtClean="0"/>
              <a:t>University of Montenegro			</a:t>
            </a:r>
            <a:r>
              <a:rPr lang="en-GB" dirty="0" smtClean="0"/>
              <a:t>																				</a:t>
            </a:r>
            <a:r>
              <a:rPr lang="hr-HR" sz="1600" dirty="0" smtClean="0"/>
              <a:t>21</a:t>
            </a:r>
            <a:r>
              <a:rPr lang="en-US" sz="1600" dirty="0" smtClean="0"/>
              <a:t>-</a:t>
            </a:r>
            <a:r>
              <a:rPr lang="hr-HR" sz="1600" dirty="0" smtClean="0"/>
              <a:t>th</a:t>
            </a:r>
            <a:r>
              <a:rPr lang="en-US" sz="1600" dirty="0" smtClean="0"/>
              <a:t> EUGRIDPMA</a:t>
            </a:r>
            <a:r>
              <a:rPr lang="hr-HR" sz="1600" dirty="0" smtClean="0"/>
              <a:t> </a:t>
            </a:r>
            <a:r>
              <a:rPr lang="en-US" sz="1600" dirty="0" smtClean="0"/>
              <a:t>meeting	</a:t>
            </a:r>
            <a:r>
              <a:rPr lang="en-GB" sz="1600" dirty="0" smtClean="0"/>
              <a:t> Utrecht 24-27. 01. 2011</a:t>
            </a:r>
            <a:endParaRPr lang="en-US" sz="1600" dirty="0"/>
          </a:p>
        </p:txBody>
      </p:sp>
      <p:pic>
        <p:nvPicPr>
          <p:cNvPr id="4" name="Picture 3" descr="mren-logo_01"/>
          <p:cNvPicPr>
            <a:picLocks noChangeAspect="1" noChangeArrowheads="1"/>
          </p:cNvPicPr>
          <p:nvPr/>
        </p:nvPicPr>
        <p:blipFill>
          <a:blip r:embed="rId3" cstate="print"/>
          <a:srcRect/>
          <a:stretch>
            <a:fillRect/>
          </a:stretch>
        </p:blipFill>
        <p:spPr bwMode="auto">
          <a:xfrm>
            <a:off x="5857884" y="5500702"/>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 system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Secure environment with controlled access  to CA system.</a:t>
            </a:r>
          </a:p>
          <a:p>
            <a:pPr>
              <a:buNone/>
            </a:pPr>
            <a:r>
              <a:rPr lang="en-US" dirty="0" smtClean="0"/>
              <a:t> - Yes.</a:t>
            </a:r>
          </a:p>
          <a:p>
            <a:r>
              <a:rPr lang="en-GB" dirty="0" smtClean="0"/>
              <a:t>Dedicated machine</a:t>
            </a:r>
          </a:p>
          <a:p>
            <a:pPr>
              <a:buNone/>
            </a:pPr>
            <a:r>
              <a:rPr lang="en-GB" dirty="0" smtClean="0"/>
              <a:t> - Yes.</a:t>
            </a:r>
          </a:p>
          <a:p>
            <a:r>
              <a:rPr lang="en-GB" dirty="0" smtClean="0"/>
              <a:t>Secure environment with controlled access</a:t>
            </a:r>
          </a:p>
          <a:p>
            <a:pPr>
              <a:buNone/>
            </a:pPr>
            <a:r>
              <a:rPr lang="en-GB" dirty="0" smtClean="0"/>
              <a:t>- Yes (restricted access, cameras, alarm devices, security guard controlling all people coming to the building)</a:t>
            </a:r>
          </a:p>
          <a:p>
            <a:r>
              <a:rPr lang="en-GB" dirty="0" smtClean="0"/>
              <a:t>Off line CA system.</a:t>
            </a:r>
          </a:p>
          <a:p>
            <a:pPr>
              <a:buNone/>
            </a:pPr>
            <a:r>
              <a:rPr lang="en-GB" dirty="0" smtClean="0"/>
              <a:t>- Yes.</a:t>
            </a:r>
            <a:endParaRPr lang="en-US" dirty="0" smtClean="0"/>
          </a:p>
        </p:txBody>
      </p:sp>
      <p:sp>
        <p:nvSpPr>
          <p:cNvPr id="4" name="Slide Number Placeholder 3"/>
          <p:cNvSpPr>
            <a:spLocks noGrp="1"/>
          </p:cNvSpPr>
          <p:nvPr>
            <p:ph type="sldNum" sz="quarter" idx="12"/>
          </p:nvPr>
        </p:nvSpPr>
        <p:spPr/>
        <p:txBody>
          <a:bodyPr/>
          <a:lstStyle/>
          <a:p>
            <a:fld id="{66C9E71F-78A0-4868-970E-5692D76DECFE}" type="slidenum">
              <a:rPr lang="en-US" smtClean="0"/>
              <a:pPr/>
              <a:t>10</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 Key</a:t>
            </a:r>
            <a:endParaRPr lang="en-US" dirty="0"/>
          </a:p>
        </p:txBody>
      </p:sp>
      <p:sp>
        <p:nvSpPr>
          <p:cNvPr id="3" name="Content Placeholder 2"/>
          <p:cNvSpPr>
            <a:spLocks noGrp="1"/>
          </p:cNvSpPr>
          <p:nvPr>
            <p:ph idx="1"/>
          </p:nvPr>
        </p:nvSpPr>
        <p:spPr/>
        <p:txBody>
          <a:bodyPr>
            <a:normAutofit/>
          </a:bodyPr>
          <a:lstStyle/>
          <a:p>
            <a:r>
              <a:rPr lang="en-US" dirty="0" smtClean="0"/>
              <a:t>Minimal CA key length – 2048 bits.</a:t>
            </a:r>
          </a:p>
          <a:p>
            <a:pPr>
              <a:buNone/>
            </a:pPr>
            <a:r>
              <a:rPr lang="en-US" dirty="0" smtClean="0"/>
              <a:t>– Yes, exactly 2Kbits.</a:t>
            </a:r>
          </a:p>
          <a:p>
            <a:r>
              <a:rPr lang="en-US" dirty="0" smtClean="0"/>
              <a:t> Long-term use for CA key.</a:t>
            </a:r>
          </a:p>
          <a:p>
            <a:pPr>
              <a:buNone/>
            </a:pPr>
            <a:r>
              <a:rPr lang="fr-FR" dirty="0" smtClean="0"/>
              <a:t>– Curent expiration date – Jun 2018.</a:t>
            </a:r>
          </a:p>
          <a:p>
            <a:r>
              <a:rPr lang="en-US" dirty="0" smtClean="0">
                <a:solidFill>
                  <a:schemeClr val="bg1"/>
                </a:solidFill>
              </a:rPr>
              <a:t>Software-based CA should have password with more than 15 characters and it should be known only to the designated personnel.</a:t>
            </a:r>
          </a:p>
          <a:p>
            <a:pPr>
              <a:buNone/>
            </a:pPr>
            <a:r>
              <a:rPr lang="en-US" dirty="0" smtClean="0">
                <a:solidFill>
                  <a:schemeClr val="bg1"/>
                </a:solidFill>
              </a:rPr>
              <a:t>– Yes.</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66C9E71F-78A0-4868-970E-5692D76DECFE}" type="slidenum">
              <a:rPr lang="en-US" smtClean="0"/>
              <a:pPr/>
              <a:t>11</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 Key</a:t>
            </a:r>
            <a:endParaRPr lang="en-US" dirty="0"/>
          </a:p>
        </p:txBody>
      </p:sp>
      <p:sp>
        <p:nvSpPr>
          <p:cNvPr id="3" name="Content Placeholder 2"/>
          <p:cNvSpPr>
            <a:spLocks noGrp="1"/>
          </p:cNvSpPr>
          <p:nvPr>
            <p:ph idx="1"/>
          </p:nvPr>
        </p:nvSpPr>
        <p:spPr>
          <a:xfrm>
            <a:off x="502920" y="530352"/>
            <a:ext cx="8183880" cy="4756036"/>
          </a:xfrm>
        </p:spPr>
        <p:txBody>
          <a:bodyPr>
            <a:normAutofit fontScale="85000" lnSpcReduction="10000"/>
          </a:bodyPr>
          <a:lstStyle/>
          <a:p>
            <a:r>
              <a:rPr lang="en-GB" dirty="0" smtClean="0"/>
              <a:t>Does the CPS describe protection of the CA private key?</a:t>
            </a:r>
          </a:p>
          <a:p>
            <a:pPr>
              <a:buNone/>
            </a:pPr>
            <a:r>
              <a:rPr lang="en-GB" dirty="0" smtClean="0"/>
              <a:t>- </a:t>
            </a:r>
            <a:r>
              <a:rPr lang="en-US" dirty="0" smtClean="0"/>
              <a:t>CA private key is protected by a pass phrase of at least 15 characters. Pass phrase is regenerated every </a:t>
            </a:r>
            <a:r>
              <a:rPr lang="en-US" smtClean="0"/>
              <a:t>180 </a:t>
            </a:r>
            <a:r>
              <a:rPr lang="sr-Latn-ME" smtClean="0"/>
              <a:t>days</a:t>
            </a:r>
            <a:r>
              <a:rPr lang="en-GB" smtClean="0"/>
              <a:t>(6.4.1</a:t>
            </a:r>
            <a:r>
              <a:rPr lang="en-GB" dirty="0" smtClean="0"/>
              <a:t>).</a:t>
            </a:r>
          </a:p>
          <a:p>
            <a:r>
              <a:rPr lang="en-US" dirty="0" smtClean="0"/>
              <a:t>Copies of encrypted private key must be secured.</a:t>
            </a:r>
          </a:p>
          <a:p>
            <a:pPr>
              <a:buNone/>
            </a:pPr>
            <a:r>
              <a:rPr lang="en-US" dirty="0" smtClean="0"/>
              <a:t>– Yes, multiply copies in USB flash drive and CD-ROM, only CA have access to the backups.</a:t>
            </a:r>
          </a:p>
          <a:p>
            <a:r>
              <a:rPr lang="en-US" dirty="0" smtClean="0"/>
              <a:t>Private key passphrase must be kept in a</a:t>
            </a:r>
          </a:p>
          <a:p>
            <a:pPr>
              <a:buNone/>
            </a:pPr>
            <a:r>
              <a:rPr lang="en-US" dirty="0" smtClean="0"/>
              <a:t>secure location.</a:t>
            </a:r>
          </a:p>
          <a:p>
            <a:pPr>
              <a:buNone/>
            </a:pPr>
            <a:r>
              <a:rPr lang="en-US" dirty="0" smtClean="0"/>
              <a:t>– Yes, in paper form in an envelope and kept in a safe. Access to the safe is restricted only to the MREN CA staff. </a:t>
            </a:r>
          </a:p>
          <a:p>
            <a:pPr>
              <a:buNone/>
            </a:pPr>
            <a:endParaRPr lang="en-GB" dirty="0" smtClean="0"/>
          </a:p>
          <a:p>
            <a:pPr>
              <a:buFontTx/>
              <a:buChar char="-"/>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12</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 Keys</a:t>
            </a:r>
            <a:endParaRPr lang="en-US" dirty="0"/>
          </a:p>
        </p:txBody>
      </p:sp>
      <p:sp>
        <p:nvSpPr>
          <p:cNvPr id="3" name="Content Placeholder 2"/>
          <p:cNvSpPr>
            <a:spLocks noGrp="1"/>
          </p:cNvSpPr>
          <p:nvPr>
            <p:ph idx="1"/>
          </p:nvPr>
        </p:nvSpPr>
        <p:spPr>
          <a:xfrm>
            <a:off x="502920" y="530352"/>
            <a:ext cx="8183880" cy="4970350"/>
          </a:xfrm>
        </p:spPr>
        <p:txBody>
          <a:bodyPr>
            <a:normAutofit fontScale="92500" lnSpcReduction="20000"/>
          </a:bodyPr>
          <a:lstStyle/>
          <a:p>
            <a:r>
              <a:rPr lang="en-US" dirty="0" smtClean="0"/>
              <a:t>The on-line CA architecture...</a:t>
            </a:r>
          </a:p>
          <a:p>
            <a:pPr>
              <a:buNone/>
            </a:pPr>
            <a:r>
              <a:rPr lang="en-US" dirty="0" smtClean="0"/>
              <a:t>– Not applicable: we're offline CA.</a:t>
            </a:r>
          </a:p>
          <a:p>
            <a:r>
              <a:rPr lang="en-US" dirty="0" smtClean="0"/>
              <a:t>Managed transition of CA crypto data.</a:t>
            </a:r>
          </a:p>
          <a:p>
            <a:pPr>
              <a:buNone/>
            </a:pPr>
            <a:r>
              <a:rPr lang="en-GB" dirty="0" smtClean="0"/>
              <a:t>- Yes, </a:t>
            </a:r>
            <a:r>
              <a:rPr lang="en-US" dirty="0" smtClean="0"/>
              <a:t>the new key will be valid in order to sign new certificates or CRL lists of new certificates (5.6).</a:t>
            </a:r>
          </a:p>
          <a:p>
            <a:r>
              <a:rPr lang="en-US" dirty="0" smtClean="0"/>
              <a:t>The overlap of the old and new key must be at least maximum EE certificate lifetime. </a:t>
            </a:r>
          </a:p>
          <a:p>
            <a:pPr>
              <a:buNone/>
            </a:pPr>
            <a:r>
              <a:rPr lang="en-US" dirty="0" smtClean="0"/>
              <a:t>-Yes,	the older but still valid certificate must be available to verify old signatures and its private key must be used to sign CRLs until all the certificates signed using the associated key have expired or been revoked</a:t>
            </a:r>
            <a:r>
              <a:rPr lang="en-GB" dirty="0" smtClean="0"/>
              <a:t> (</a:t>
            </a:r>
            <a:r>
              <a:rPr lang="en-US" dirty="0" smtClean="0"/>
              <a:t>5.6 ).</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13</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 certificate</a:t>
            </a:r>
            <a:endParaRPr lang="en-US" dirty="0"/>
          </a:p>
        </p:txBody>
      </p:sp>
      <p:sp>
        <p:nvSpPr>
          <p:cNvPr id="3" name="Content Placeholder 2"/>
          <p:cNvSpPr>
            <a:spLocks noGrp="1"/>
          </p:cNvSpPr>
          <p:nvPr>
            <p:ph idx="1"/>
          </p:nvPr>
        </p:nvSpPr>
        <p:spPr>
          <a:xfrm>
            <a:off x="502920" y="530352"/>
            <a:ext cx="8183880" cy="4898912"/>
          </a:xfrm>
        </p:spPr>
        <p:txBody>
          <a:bodyPr>
            <a:normAutofit/>
          </a:bodyPr>
          <a:lstStyle/>
          <a:p>
            <a:r>
              <a:rPr lang="en-US" dirty="0" smtClean="0"/>
              <a:t> Distribution of CA certificate.</a:t>
            </a:r>
          </a:p>
          <a:p>
            <a:pPr>
              <a:buNone/>
            </a:pPr>
            <a:r>
              <a:rPr lang="en-US" dirty="0" smtClean="0"/>
              <a:t>– Yes, published in </a:t>
            </a:r>
            <a:r>
              <a:rPr lang="en-US" dirty="0" err="1" smtClean="0"/>
              <a:t>EUGridPMA</a:t>
            </a:r>
            <a:r>
              <a:rPr lang="en-US" dirty="0" smtClean="0"/>
              <a:t> repository, available on the Web.</a:t>
            </a:r>
          </a:p>
          <a:p>
            <a:r>
              <a:rPr lang="en-US" dirty="0" smtClean="0"/>
              <a:t> CA's certificate lifetime &lt; 20 years.</a:t>
            </a:r>
          </a:p>
          <a:p>
            <a:pPr>
              <a:buNone/>
            </a:pPr>
            <a:r>
              <a:rPr lang="en-US" dirty="0" smtClean="0"/>
              <a:t>– Yes, 10 years.</a:t>
            </a:r>
          </a:p>
          <a:p>
            <a:r>
              <a:rPr lang="en-US" dirty="0" smtClean="0"/>
              <a:t> CA's cert lifetime &gt; 2x EE-cert lifetime</a:t>
            </a:r>
          </a:p>
          <a:p>
            <a:pPr>
              <a:buNone/>
            </a:pPr>
            <a:r>
              <a:rPr lang="en-US" dirty="0" smtClean="0"/>
              <a:t>– Yes, 10 years &gt; 2x 1 year.</a:t>
            </a:r>
          </a:p>
          <a:p>
            <a:r>
              <a:rPr lang="en-US" dirty="0" smtClean="0"/>
              <a:t> CA cert profile must comply to GFD.125.</a:t>
            </a:r>
          </a:p>
          <a:p>
            <a:pPr>
              <a:buNone/>
            </a:pPr>
            <a:r>
              <a:rPr lang="en-US" dirty="0" smtClean="0"/>
              <a:t>– Yes, it is GFD.125-compliant.</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14</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286388"/>
            <a:ext cx="8183880" cy="757796"/>
          </a:xfrm>
        </p:spPr>
        <p:txBody>
          <a:bodyPr/>
          <a:lstStyle/>
          <a:p>
            <a:r>
              <a:rPr lang="en-GB" dirty="0" err="1" smtClean="0"/>
              <a:t>Revokation</a:t>
            </a:r>
            <a:endParaRPr lang="en-US" dirty="0"/>
          </a:p>
        </p:txBody>
      </p:sp>
      <p:sp>
        <p:nvSpPr>
          <p:cNvPr id="3" name="Content Placeholder 2"/>
          <p:cNvSpPr>
            <a:spLocks noGrp="1"/>
          </p:cNvSpPr>
          <p:nvPr>
            <p:ph idx="1"/>
          </p:nvPr>
        </p:nvSpPr>
        <p:spPr>
          <a:xfrm>
            <a:off x="502920" y="530352"/>
            <a:ext cx="8183880" cy="4970350"/>
          </a:xfrm>
        </p:spPr>
        <p:txBody>
          <a:bodyPr>
            <a:normAutofit fontScale="85000" lnSpcReduction="20000"/>
          </a:bodyPr>
          <a:lstStyle/>
          <a:p>
            <a:r>
              <a:rPr lang="en-US" dirty="0" smtClean="0"/>
              <a:t>Persons that can request revocation.</a:t>
            </a:r>
          </a:p>
          <a:p>
            <a:pPr>
              <a:buNone/>
            </a:pPr>
            <a:r>
              <a:rPr lang="en-US" dirty="0" smtClean="0"/>
              <a:t>-	The CA, RA, subscriber of the certificate or any other entity holding evidence of a revocation circumstance (4.9.2).</a:t>
            </a:r>
          </a:p>
          <a:p>
            <a:r>
              <a:rPr lang="en-US" dirty="0" smtClean="0"/>
              <a:t>Revocation request must be processed in one working day.</a:t>
            </a:r>
          </a:p>
          <a:p>
            <a:pPr>
              <a:buNone/>
            </a:pPr>
            <a:r>
              <a:rPr lang="en-US" dirty="0" smtClean="0"/>
              <a:t>– Yes.</a:t>
            </a:r>
          </a:p>
          <a:p>
            <a:r>
              <a:rPr lang="en-US" dirty="0" smtClean="0"/>
              <a:t>Subscribers must request the revocation within one working day.</a:t>
            </a:r>
          </a:p>
          <a:p>
            <a:pPr>
              <a:buNone/>
            </a:pPr>
            <a:r>
              <a:rPr lang="en-US" dirty="0" smtClean="0"/>
              <a:t>– No stipulation.</a:t>
            </a:r>
          </a:p>
          <a:p>
            <a:r>
              <a:rPr lang="en-US" dirty="0" smtClean="0"/>
              <a:t>Authentication of revocation requests.</a:t>
            </a:r>
          </a:p>
          <a:p>
            <a:pPr>
              <a:buNone/>
            </a:pPr>
            <a:r>
              <a:rPr lang="en-US" dirty="0" smtClean="0"/>
              <a:t>– Signing the revocation request with a valid certificate (primary method), valid ID document (3.2.3).</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15</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CRL</a:t>
            </a:r>
            <a:endParaRPr lang="en-US" dirty="0"/>
          </a:p>
        </p:txBody>
      </p:sp>
      <p:sp>
        <p:nvSpPr>
          <p:cNvPr id="3" name="Content Placeholder 2"/>
          <p:cNvSpPr>
            <a:spLocks noGrp="1"/>
          </p:cNvSpPr>
          <p:nvPr>
            <p:ph idx="1"/>
          </p:nvPr>
        </p:nvSpPr>
        <p:spPr>
          <a:xfrm>
            <a:off x="502920" y="530352"/>
            <a:ext cx="8183880" cy="4970350"/>
          </a:xfrm>
        </p:spPr>
        <p:txBody>
          <a:bodyPr>
            <a:normAutofit fontScale="85000" lnSpcReduction="20000"/>
          </a:bodyPr>
          <a:lstStyle/>
          <a:p>
            <a:r>
              <a:rPr lang="en-US" dirty="0" smtClean="0"/>
              <a:t> Generation and publishing of CRLs.</a:t>
            </a:r>
          </a:p>
          <a:p>
            <a:pPr>
              <a:buNone/>
            </a:pPr>
            <a:r>
              <a:rPr lang="en-US" dirty="0" smtClean="0"/>
              <a:t>– Yes:</a:t>
            </a:r>
          </a:p>
          <a:p>
            <a:pPr>
              <a:buNone/>
            </a:pPr>
            <a:r>
              <a:rPr lang="en-US" dirty="0" smtClean="0"/>
              <a:t>http://www.mren-ca.ac.me/crl.php.</a:t>
            </a:r>
          </a:p>
          <a:p>
            <a:r>
              <a:rPr lang="en-US" dirty="0" smtClean="0"/>
              <a:t>CRL lifetime &lt;= 30 days.</a:t>
            </a:r>
          </a:p>
          <a:p>
            <a:pPr>
              <a:buNone/>
            </a:pPr>
            <a:r>
              <a:rPr lang="en-US" dirty="0" smtClean="0"/>
              <a:t>– 30 days sharp.</a:t>
            </a:r>
          </a:p>
          <a:p>
            <a:r>
              <a:rPr lang="en-US" dirty="0" smtClean="0"/>
              <a:t> CA must issue new CRL 7 days before the</a:t>
            </a:r>
          </a:p>
          <a:p>
            <a:pPr>
              <a:buNone/>
            </a:pPr>
            <a:r>
              <a:rPr lang="en-US" dirty="0" smtClean="0"/>
              <a:t>old one will expire.</a:t>
            </a:r>
          </a:p>
          <a:p>
            <a:pPr>
              <a:buNone/>
            </a:pPr>
            <a:r>
              <a:rPr lang="en-US" dirty="0" smtClean="0"/>
              <a:t>– Yes, but </a:t>
            </a:r>
            <a:r>
              <a:rPr lang="en-US" dirty="0" smtClean="0">
                <a:latin typeface="Arial" charset="0"/>
              </a:rPr>
              <a:t>missed a few times. </a:t>
            </a:r>
          </a:p>
          <a:p>
            <a:r>
              <a:rPr lang="en-US" dirty="0" smtClean="0"/>
              <a:t>Immediate CRL issuance after revocation.</a:t>
            </a:r>
          </a:p>
          <a:p>
            <a:pPr>
              <a:buNone/>
            </a:pPr>
            <a:r>
              <a:rPr lang="en-US" dirty="0" smtClean="0"/>
              <a:t>– Yes, each revocation → new CRL(4.10.1).</a:t>
            </a:r>
          </a:p>
          <a:p>
            <a:r>
              <a:rPr lang="en-US" dirty="0" smtClean="0"/>
              <a:t> CRL must be published as soon as issued.</a:t>
            </a:r>
          </a:p>
          <a:p>
            <a:pPr>
              <a:buNone/>
            </a:pPr>
            <a:r>
              <a:rPr lang="en-US" dirty="0" smtClean="0"/>
              <a:t>– Yes.</a:t>
            </a:r>
          </a:p>
          <a:p>
            <a:r>
              <a:rPr lang="en-US" dirty="0" smtClean="0">
                <a:solidFill>
                  <a:schemeClr val="bg1"/>
                </a:solidFill>
              </a:rPr>
              <a:t>CRLs must be compliant with RFC 5280</a:t>
            </a:r>
            <a:r>
              <a:rPr lang="en-US" dirty="0" smtClean="0"/>
              <a:t>.</a:t>
            </a:r>
          </a:p>
          <a:p>
            <a:pPr>
              <a:buNone/>
            </a:pPr>
            <a:r>
              <a:rPr lang="en-US" dirty="0" smtClean="0"/>
              <a:t>– Yes, it is.</a:t>
            </a:r>
          </a:p>
          <a:p>
            <a:pPr>
              <a:buNone/>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16</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EE Certificates and Keys</a:t>
            </a:r>
            <a:endParaRPr lang="en-US" dirty="0"/>
          </a:p>
        </p:txBody>
      </p:sp>
      <p:sp>
        <p:nvSpPr>
          <p:cNvPr id="3" name="Content Placeholder 2"/>
          <p:cNvSpPr>
            <a:spLocks noGrp="1"/>
          </p:cNvSpPr>
          <p:nvPr>
            <p:ph idx="1"/>
          </p:nvPr>
        </p:nvSpPr>
        <p:spPr/>
        <p:txBody>
          <a:bodyPr>
            <a:normAutofit/>
          </a:bodyPr>
          <a:lstStyle/>
          <a:p>
            <a:r>
              <a:rPr lang="en-US" dirty="0" smtClean="0"/>
              <a:t>User/host key length &gt;= 1024 bits.</a:t>
            </a:r>
          </a:p>
          <a:p>
            <a:pPr>
              <a:buNone/>
            </a:pPr>
            <a:r>
              <a:rPr lang="en-US" dirty="0" smtClean="0"/>
              <a:t>– Exactly 1024 bits.</a:t>
            </a:r>
          </a:p>
          <a:p>
            <a:r>
              <a:rPr lang="en-US" dirty="0" smtClean="0"/>
              <a:t>User/host cert lifetime &lt;= 13 months.</a:t>
            </a:r>
          </a:p>
          <a:p>
            <a:pPr>
              <a:buNone/>
            </a:pPr>
            <a:r>
              <a:rPr lang="en-US" dirty="0" smtClean="0"/>
              <a:t>– EE certificates have lifetime of one year.</a:t>
            </a:r>
          </a:p>
          <a:p>
            <a:r>
              <a:rPr lang="en-US" dirty="0" smtClean="0"/>
              <a:t>No user certificates may be shared.</a:t>
            </a:r>
          </a:p>
          <a:p>
            <a:pPr>
              <a:buNone/>
            </a:pPr>
            <a:r>
              <a:rPr lang="en-US" dirty="0" smtClean="0"/>
              <a:t>– Users are obliged through the CP/CPS and the document they are signing for each request.</a:t>
            </a:r>
          </a:p>
          <a:p>
            <a:pPr>
              <a:buNone/>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17</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EE Certificates and Keys</a:t>
            </a:r>
            <a:endParaRPr lang="en-US" dirty="0"/>
          </a:p>
        </p:txBody>
      </p:sp>
      <p:sp>
        <p:nvSpPr>
          <p:cNvPr id="3" name="Content Placeholder 2"/>
          <p:cNvSpPr>
            <a:spLocks noGrp="1"/>
          </p:cNvSpPr>
          <p:nvPr>
            <p:ph idx="1"/>
          </p:nvPr>
        </p:nvSpPr>
        <p:spPr>
          <a:xfrm>
            <a:off x="502920" y="530352"/>
            <a:ext cx="8183880" cy="5113226"/>
          </a:xfrm>
        </p:spPr>
        <p:txBody>
          <a:bodyPr>
            <a:normAutofit lnSpcReduction="10000"/>
          </a:bodyPr>
          <a:lstStyle/>
          <a:p>
            <a:r>
              <a:rPr lang="en-US" dirty="0" smtClean="0"/>
              <a:t>EE cert cryptographic data origin is the request applicant.</a:t>
            </a:r>
          </a:p>
          <a:p>
            <a:pPr>
              <a:buNone/>
            </a:pPr>
            <a:r>
              <a:rPr lang="en-US" dirty="0" smtClean="0">
                <a:solidFill>
                  <a:schemeClr val="bg1"/>
                </a:solidFill>
              </a:rPr>
              <a:t>– </a:t>
            </a:r>
            <a:r>
              <a:rPr lang="en-US" dirty="0" smtClean="0"/>
              <a:t>Each subscriber must generate his/her own key pair(6.1.2), but in practice CA helps if subscriber is not able to do it by himself.</a:t>
            </a:r>
            <a:endParaRPr lang="en-US" dirty="0" smtClean="0">
              <a:solidFill>
                <a:schemeClr val="bg1"/>
              </a:solidFill>
            </a:endParaRPr>
          </a:p>
          <a:p>
            <a:r>
              <a:rPr lang="en-US" dirty="0" smtClean="0"/>
              <a:t> Assurance that subscribers are properly protecting their private data.</a:t>
            </a:r>
          </a:p>
          <a:p>
            <a:pPr>
              <a:buNone/>
            </a:pPr>
            <a:r>
              <a:rPr lang="en-US" dirty="0" smtClean="0"/>
              <a:t>– It is clearly stated in the CP/CPS, paper form for certificate request and explanation is displayed during the generation of the new request.</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18</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EE Certificates and Keys</a:t>
            </a:r>
            <a:endParaRPr lang="en-US" dirty="0"/>
          </a:p>
        </p:txBody>
      </p:sp>
      <p:sp>
        <p:nvSpPr>
          <p:cNvPr id="3" name="Content Placeholder 2"/>
          <p:cNvSpPr>
            <a:spLocks noGrp="1"/>
          </p:cNvSpPr>
          <p:nvPr>
            <p:ph idx="1"/>
          </p:nvPr>
        </p:nvSpPr>
        <p:spPr>
          <a:xfrm>
            <a:off x="502920" y="530352"/>
            <a:ext cx="8183880" cy="5041788"/>
          </a:xfrm>
        </p:spPr>
        <p:txBody>
          <a:bodyPr>
            <a:normAutofit fontScale="92500" lnSpcReduction="10000"/>
          </a:bodyPr>
          <a:lstStyle/>
          <a:p>
            <a:r>
              <a:rPr lang="en-US" dirty="0" smtClean="0"/>
              <a:t>EE certificates must be GFD.125-compiant.</a:t>
            </a:r>
          </a:p>
          <a:p>
            <a:pPr>
              <a:buNone/>
            </a:pPr>
            <a:r>
              <a:rPr lang="en-US" dirty="0" smtClean="0"/>
              <a:t>– Yes, they are (7.1.2).</a:t>
            </a:r>
          </a:p>
          <a:p>
            <a:r>
              <a:rPr lang="en-US" dirty="0" smtClean="0"/>
              <a:t> CommonName should carry actual end-entity name.</a:t>
            </a:r>
          </a:p>
          <a:p>
            <a:pPr>
              <a:buNone/>
            </a:pPr>
            <a:r>
              <a:rPr lang="en-US" dirty="0" smtClean="0"/>
              <a:t>– CN=person's first and last name.</a:t>
            </a:r>
          </a:p>
          <a:p>
            <a:r>
              <a:rPr lang="en-US" dirty="0" smtClean="0"/>
              <a:t> Software-based stuff shouldn't be renewed.</a:t>
            </a:r>
          </a:p>
          <a:p>
            <a:pPr>
              <a:buNone/>
            </a:pPr>
            <a:r>
              <a:rPr lang="en-US" dirty="0" smtClean="0">
                <a:solidFill>
                  <a:schemeClr val="bg1"/>
                </a:solidFill>
              </a:rPr>
              <a:t>– Yes.</a:t>
            </a:r>
          </a:p>
          <a:p>
            <a:r>
              <a:rPr lang="en-US" dirty="0" smtClean="0"/>
              <a:t> Hardware-based stuff...</a:t>
            </a:r>
          </a:p>
          <a:p>
            <a:pPr>
              <a:buNone/>
            </a:pPr>
            <a:r>
              <a:rPr lang="en-US" dirty="0" smtClean="0"/>
              <a:t>– Not applicable: we don't use it.</a:t>
            </a:r>
          </a:p>
          <a:p>
            <a:r>
              <a:rPr lang="en-US" dirty="0" smtClean="0">
                <a:solidFill>
                  <a:schemeClr val="bg1"/>
                </a:solidFill>
              </a:rPr>
              <a:t>Certificates may not be renewed/re-keyed for longer than 5 years.</a:t>
            </a:r>
          </a:p>
          <a:p>
            <a:pPr>
              <a:buNone/>
            </a:pPr>
            <a:r>
              <a:rPr lang="en-US" dirty="0" smtClean="0">
                <a:solidFill>
                  <a:schemeClr val="bg1"/>
                </a:solidFill>
              </a:rPr>
              <a:t> - </a:t>
            </a:r>
            <a:r>
              <a:rPr lang="en-US" dirty="0" smtClean="0"/>
              <a:t>Yes, explicitly mentioned in the CPS.</a:t>
            </a:r>
          </a:p>
          <a:p>
            <a:pPr>
              <a:buNone/>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19</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00034" y="428604"/>
            <a:ext cx="8183562" cy="1050925"/>
          </a:xfrm>
        </p:spPr>
        <p:txBody>
          <a:bodyPr/>
          <a:lstStyle/>
          <a:p>
            <a:r>
              <a:rPr lang="en-US" dirty="0" smtClean="0"/>
              <a:t>MREN-CA update</a:t>
            </a:r>
            <a:endParaRPr lang="en-US" dirty="0"/>
          </a:p>
        </p:txBody>
      </p:sp>
      <p:sp>
        <p:nvSpPr>
          <p:cNvPr id="3" name="Rectangle 2"/>
          <p:cNvSpPr>
            <a:spLocks noGrp="1"/>
          </p:cNvSpPr>
          <p:nvPr>
            <p:ph idx="1"/>
          </p:nvPr>
        </p:nvSpPr>
        <p:spPr>
          <a:xfrm>
            <a:off x="500034" y="1714488"/>
            <a:ext cx="8183562" cy="3759197"/>
          </a:xfrm>
        </p:spPr>
        <p:txBody>
          <a:bodyPr/>
          <a:lstStyle/>
          <a:p>
            <a:r>
              <a:rPr lang="en-US" dirty="0" smtClean="0"/>
              <a:t>Managed by CIS </a:t>
            </a:r>
            <a:r>
              <a:rPr lang="hr-HR" dirty="0" smtClean="0"/>
              <a:t>(</a:t>
            </a:r>
            <a:r>
              <a:rPr lang="en-US" dirty="0" smtClean="0"/>
              <a:t>Center of Information System-University of Montenegro</a:t>
            </a:r>
            <a:r>
              <a:rPr lang="hr-HR" dirty="0" smtClean="0"/>
              <a:t>)</a:t>
            </a:r>
            <a:r>
              <a:rPr lang="en-GB" dirty="0" smtClean="0"/>
              <a:t>.</a:t>
            </a:r>
            <a:endParaRPr lang="hr-HR" dirty="0" smtClean="0"/>
          </a:p>
          <a:p>
            <a:r>
              <a:rPr lang="hr-HR" dirty="0" smtClean="0"/>
              <a:t>Acredited in Kopenhagen 2008</a:t>
            </a:r>
            <a:r>
              <a:rPr lang="en-GB" dirty="0" smtClean="0"/>
              <a:t>.</a:t>
            </a:r>
            <a:endParaRPr lang="hr-HR" dirty="0" smtClean="0"/>
          </a:p>
          <a:p>
            <a:r>
              <a:rPr lang="hr-HR" dirty="0" smtClean="0">
                <a:latin typeface="Arial" charset="0"/>
              </a:rPr>
              <a:t>No changes on CP</a:t>
            </a:r>
            <a:r>
              <a:rPr lang="en-US" dirty="0" smtClean="0">
                <a:latin typeface="Arial" charset="0"/>
              </a:rPr>
              <a:t>/CPS.</a:t>
            </a:r>
            <a:endParaRPr lang="hr-HR" dirty="0" smtClean="0">
              <a:latin typeface="Arial" charset="0"/>
            </a:endParaRPr>
          </a:p>
          <a:p>
            <a:endParaRPr lang="en-US" dirty="0" smtClean="0">
              <a:latin typeface="Arial" charset="0"/>
            </a:endParaRPr>
          </a:p>
          <a:p>
            <a:endParaRPr lang="en-US" dirty="0" smtClean="0"/>
          </a:p>
        </p:txBody>
      </p:sp>
      <p:sp>
        <p:nvSpPr>
          <p:cNvPr id="4" name="Slide Number Placeholder 3"/>
          <p:cNvSpPr>
            <a:spLocks noGrp="1"/>
          </p:cNvSpPr>
          <p:nvPr>
            <p:ph type="sldNum" sz="quarter" idx="12"/>
          </p:nvPr>
        </p:nvSpPr>
        <p:spPr/>
        <p:txBody>
          <a:bodyPr/>
          <a:lstStyle/>
          <a:p>
            <a:fld id="{66C9E71F-78A0-4868-970E-5692D76DECFE}" type="slidenum">
              <a:rPr lang="en-US" smtClean="0"/>
              <a:pPr/>
              <a:t>2</a:t>
            </a:fld>
            <a:endParaRPr lang="en-US"/>
          </a:p>
        </p:txBody>
      </p:sp>
      <p:sp>
        <p:nvSpPr>
          <p:cNvPr id="5" name="Footer Placeholder 4"/>
          <p:cNvSpPr>
            <a:spLocks noGrp="1"/>
          </p:cNvSpPr>
          <p:nvPr>
            <p:ph type="ftr" sz="quarter" idx="11"/>
          </p:nvPr>
        </p:nvSpPr>
        <p:spPr>
          <a:xfrm>
            <a:off x="6062328" y="5643579"/>
            <a:ext cx="2286000" cy="833422"/>
          </a:xfrm>
        </p:spPr>
        <p:txBody>
          <a:bodyPr/>
          <a:lstStyle/>
          <a:p>
            <a:endParaRPr lang="en-US" dirty="0"/>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Records Archival</a:t>
            </a:r>
            <a:endParaRPr lang="en-US" dirty="0"/>
          </a:p>
        </p:txBody>
      </p:sp>
      <p:sp>
        <p:nvSpPr>
          <p:cNvPr id="3" name="Content Placeholder 2"/>
          <p:cNvSpPr>
            <a:spLocks noGrp="1"/>
          </p:cNvSpPr>
          <p:nvPr>
            <p:ph idx="1"/>
          </p:nvPr>
        </p:nvSpPr>
        <p:spPr>
          <a:xfrm>
            <a:off x="502920" y="530352"/>
            <a:ext cx="8183880" cy="4613160"/>
          </a:xfrm>
        </p:spPr>
        <p:txBody>
          <a:bodyPr>
            <a:normAutofit fontScale="92500"/>
          </a:bodyPr>
          <a:lstStyle/>
          <a:p>
            <a:endParaRPr lang="en-US" dirty="0" smtClean="0"/>
          </a:p>
          <a:p>
            <a:r>
              <a:rPr lang="en-US" dirty="0" smtClean="0"/>
              <a:t>Archi</a:t>
            </a:r>
            <a:r>
              <a:rPr lang="en-US" dirty="0" smtClean="0"/>
              <a:t>val of all CA logs.</a:t>
            </a:r>
          </a:p>
          <a:p>
            <a:pPr>
              <a:buNone/>
            </a:pPr>
            <a:r>
              <a:rPr lang="en-US" dirty="0" smtClean="0"/>
              <a:t> - We're making backups of all CA stuff </a:t>
            </a:r>
            <a:r>
              <a:rPr lang="sr-Latn-ME" dirty="0" smtClean="0"/>
              <a:t>(</a:t>
            </a:r>
            <a:r>
              <a:rPr lang="en-US" dirty="0" smtClean="0"/>
              <a:t>except</a:t>
            </a:r>
            <a:r>
              <a:rPr lang="en-US" b="1" i="1" dirty="0" smtClean="0"/>
              <a:t> </a:t>
            </a:r>
            <a:r>
              <a:rPr lang="en-US" dirty="0" smtClean="0"/>
              <a:t>login/logout/reboot</a:t>
            </a:r>
            <a:r>
              <a:rPr lang="en-US" b="1" i="1" dirty="0" smtClean="0"/>
              <a:t> </a:t>
            </a:r>
            <a:r>
              <a:rPr lang="en-US" dirty="0" smtClean="0"/>
              <a:t>information</a:t>
            </a:r>
            <a:r>
              <a:rPr lang="sr-Latn-ME" dirty="0" smtClean="0"/>
              <a:t>)</a:t>
            </a:r>
            <a:r>
              <a:rPr lang="sr-Latn-ME" b="1" i="1" dirty="0" smtClean="0"/>
              <a:t> </a:t>
            </a:r>
            <a:r>
              <a:rPr lang="en-US" dirty="0" smtClean="0"/>
              <a:t>at </a:t>
            </a:r>
            <a:r>
              <a:rPr lang="en-US" dirty="0" smtClean="0"/>
              <a:t>the end of each signing session using CD-R and USB media.</a:t>
            </a:r>
          </a:p>
          <a:p>
            <a:r>
              <a:rPr lang="en-US" dirty="0" smtClean="0"/>
              <a:t> </a:t>
            </a:r>
            <a:r>
              <a:rPr lang="sr-Latn-ME" dirty="0" smtClean="0"/>
              <a:t>Records</a:t>
            </a:r>
            <a:r>
              <a:rPr lang="en-US" dirty="0" smtClean="0"/>
              <a:t> </a:t>
            </a:r>
            <a:r>
              <a:rPr lang="en-US" dirty="0" smtClean="0"/>
              <a:t>must be available for the auditors.</a:t>
            </a:r>
          </a:p>
          <a:p>
            <a:pPr>
              <a:buNone/>
            </a:pPr>
            <a:r>
              <a:rPr lang="en-US" dirty="0" smtClean="0"/>
              <a:t>– Yes , but not explicitly mentioned in CP/CPS .</a:t>
            </a:r>
          </a:p>
          <a:p>
            <a:r>
              <a:rPr lang="en-US" dirty="0" smtClean="0"/>
              <a:t> </a:t>
            </a:r>
            <a:r>
              <a:rPr lang="sr-Latn-ME" dirty="0" smtClean="0"/>
              <a:t>Records</a:t>
            </a:r>
            <a:r>
              <a:rPr lang="en-US" dirty="0" smtClean="0"/>
              <a:t> </a:t>
            </a:r>
            <a:r>
              <a:rPr lang="en-US" dirty="0" smtClean="0"/>
              <a:t>are to be kept for &gt;= 3 years.</a:t>
            </a:r>
          </a:p>
          <a:p>
            <a:pPr>
              <a:buNone/>
            </a:pPr>
            <a:r>
              <a:rPr lang="en-US" dirty="0" smtClean="0"/>
              <a:t>– Yes.</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20</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Audits</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CA must accept being audited by other accredited  CAs.</a:t>
            </a:r>
          </a:p>
          <a:p>
            <a:pPr>
              <a:buNone/>
            </a:pPr>
            <a:r>
              <a:rPr lang="en-GB" dirty="0" smtClean="0"/>
              <a:t>- Yes (8.1), but procedure is not described in CP/CPS.</a:t>
            </a:r>
            <a:endParaRPr lang="en-US" dirty="0" smtClean="0"/>
          </a:p>
          <a:p>
            <a:r>
              <a:rPr lang="en-US" dirty="0" smtClean="0"/>
              <a:t>Operational audits of CA/RA staff.</a:t>
            </a:r>
          </a:p>
          <a:p>
            <a:pPr>
              <a:buNone/>
            </a:pPr>
            <a:r>
              <a:rPr lang="en-US" dirty="0" smtClean="0"/>
              <a:t>– Internal audits are performed at least once per year.</a:t>
            </a:r>
          </a:p>
          <a:p>
            <a:r>
              <a:rPr lang="en-US" dirty="0" smtClean="0"/>
              <a:t> A list of CA/RA personnel should be maintained and verified at least once a year.</a:t>
            </a:r>
          </a:p>
          <a:p>
            <a:pPr>
              <a:buNone/>
            </a:pPr>
            <a:r>
              <a:rPr lang="en-US" dirty="0" smtClean="0"/>
              <a:t>– http://www.mren-ca.ac.me/CA-RA.php.</a:t>
            </a:r>
          </a:p>
          <a:p>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21</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Publication and Repository Responsibilities</a:t>
            </a:r>
            <a:endParaRPr lang="en-US" dirty="0"/>
          </a:p>
        </p:txBody>
      </p:sp>
      <p:sp>
        <p:nvSpPr>
          <p:cNvPr id="3" name="Content Placeholder 2"/>
          <p:cNvSpPr>
            <a:spLocks noGrp="1"/>
          </p:cNvSpPr>
          <p:nvPr>
            <p:ph idx="1"/>
          </p:nvPr>
        </p:nvSpPr>
        <p:spPr>
          <a:xfrm>
            <a:off x="502920" y="530352"/>
            <a:ext cx="8183880" cy="4398846"/>
          </a:xfrm>
        </p:spPr>
        <p:txBody>
          <a:bodyPr>
            <a:normAutofit fontScale="77500" lnSpcReduction="20000"/>
          </a:bodyPr>
          <a:lstStyle/>
          <a:p>
            <a:r>
              <a:rPr lang="en-US" dirty="0" smtClean="0"/>
              <a:t>Repository availability – best effort with the target of 24x7.</a:t>
            </a:r>
          </a:p>
          <a:p>
            <a:pPr>
              <a:buNone/>
            </a:pPr>
            <a:r>
              <a:rPr lang="en-US" dirty="0" smtClean="0"/>
              <a:t>– Yes, </a:t>
            </a:r>
            <a:r>
              <a:rPr lang="en-US" dirty="0" smtClean="0">
                <a:hlinkClick r:id="rId2"/>
              </a:rPr>
              <a:t>http://www.mren-ca.ac.me/index.php</a:t>
            </a:r>
            <a:r>
              <a:rPr lang="en-US" dirty="0" smtClean="0"/>
              <a:t>.</a:t>
            </a:r>
          </a:p>
          <a:p>
            <a:r>
              <a:rPr lang="en-US" dirty="0" smtClean="0"/>
              <a:t> Publishing of signing certificate as the root of trust.</a:t>
            </a:r>
          </a:p>
          <a:p>
            <a:pPr>
              <a:buNone/>
            </a:pPr>
            <a:r>
              <a:rPr lang="en-US" dirty="0" smtClean="0"/>
              <a:t>– Yes, our root is published by </a:t>
            </a:r>
            <a:r>
              <a:rPr lang="en-US" dirty="0" err="1" smtClean="0"/>
              <a:t>EUGridPMA</a:t>
            </a:r>
            <a:r>
              <a:rPr lang="en-US" dirty="0" smtClean="0"/>
              <a:t>/IGTF.</a:t>
            </a:r>
          </a:p>
          <a:p>
            <a:r>
              <a:rPr lang="en-US" dirty="0" smtClean="0"/>
              <a:t> Publishing of CA metadata for subscribers, RPs, etc.</a:t>
            </a:r>
          </a:p>
          <a:p>
            <a:pPr>
              <a:buNone/>
            </a:pPr>
            <a:r>
              <a:rPr lang="en-US" dirty="0" smtClean="0"/>
              <a:t>– Yes, http://www.mren-ca.ac.me.</a:t>
            </a:r>
          </a:p>
          <a:p>
            <a:r>
              <a:rPr lang="en-US" dirty="0" smtClean="0"/>
              <a:t>Unlimited redistribution of the metadata.</a:t>
            </a:r>
          </a:p>
          <a:p>
            <a:pPr>
              <a:buNone/>
            </a:pPr>
            <a:r>
              <a:rPr lang="en-US" dirty="0" smtClean="0"/>
              <a:t>– Granted by lack of distribution restrictions.</a:t>
            </a:r>
          </a:p>
          <a:p>
            <a:r>
              <a:rPr lang="en-US" dirty="0" smtClean="0"/>
              <a:t>Root-of-trust integrity validation.</a:t>
            </a:r>
          </a:p>
          <a:p>
            <a:pPr>
              <a:buNone/>
            </a:pPr>
            <a:r>
              <a:rPr lang="en-US" dirty="0" smtClean="0"/>
              <a:t>– SHA1 fingerprint is published by </a:t>
            </a:r>
            <a:r>
              <a:rPr lang="en-US" dirty="0" err="1" smtClean="0"/>
              <a:t>EUGridPMA</a:t>
            </a:r>
            <a:r>
              <a:rPr lang="en-US" dirty="0" smtClean="0"/>
              <a:t>/IGTF.</a:t>
            </a:r>
          </a:p>
          <a:p>
            <a:r>
              <a:rPr lang="en-US" dirty="0" smtClean="0"/>
              <a:t> Availability of trust anchor in the trust anchor repository.</a:t>
            </a:r>
          </a:p>
          <a:p>
            <a:pPr>
              <a:buNone/>
            </a:pPr>
            <a:r>
              <a:rPr lang="en-US" dirty="0" smtClean="0"/>
              <a:t>– Available in the </a:t>
            </a:r>
            <a:r>
              <a:rPr lang="en-US" dirty="0" err="1" smtClean="0"/>
              <a:t>EUGridPMA</a:t>
            </a:r>
            <a:r>
              <a:rPr lang="en-US" dirty="0" smtClean="0"/>
              <a:t>/IGFT repositories.</a:t>
            </a:r>
          </a:p>
          <a:p>
            <a:pPr>
              <a:buNone/>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22</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Privacy and Confidentiality</a:t>
            </a:r>
            <a:endParaRPr lang="en-US" dirty="0"/>
          </a:p>
        </p:txBody>
      </p:sp>
      <p:sp>
        <p:nvSpPr>
          <p:cNvPr id="3" name="Content Placeholder 2"/>
          <p:cNvSpPr>
            <a:spLocks noGrp="1"/>
          </p:cNvSpPr>
          <p:nvPr>
            <p:ph idx="1"/>
          </p:nvPr>
        </p:nvSpPr>
        <p:spPr>
          <a:xfrm>
            <a:off x="502920" y="530352"/>
            <a:ext cx="8183880" cy="4684598"/>
          </a:xfrm>
        </p:spPr>
        <p:txBody>
          <a:bodyPr>
            <a:normAutofit fontScale="92500" lnSpcReduction="10000"/>
          </a:bodyPr>
          <a:lstStyle/>
          <a:p>
            <a:r>
              <a:rPr lang="en-US" sz="2600" dirty="0" smtClean="0"/>
              <a:t>Privacy and data release policy.</a:t>
            </a:r>
          </a:p>
          <a:p>
            <a:pPr>
              <a:buNone/>
            </a:pPr>
            <a:r>
              <a:rPr lang="en-US" sz="2600" dirty="0" smtClean="0"/>
              <a:t>– CP/CPS 9.3, 8.4.</a:t>
            </a:r>
          </a:p>
          <a:p>
            <a:r>
              <a:rPr lang="en-US" sz="2600" dirty="0" smtClean="0"/>
              <a:t>Adequate compromise and disaster recovery procedure</a:t>
            </a:r>
          </a:p>
          <a:p>
            <a:pPr>
              <a:buNone/>
            </a:pPr>
            <a:r>
              <a:rPr lang="en-US" sz="2600" dirty="0" smtClean="0"/>
              <a:t>- If the CA private key is compromised or destroyed the CA will:</a:t>
            </a:r>
          </a:p>
          <a:p>
            <a:pPr lvl="1">
              <a:buNone/>
            </a:pPr>
            <a:r>
              <a:rPr lang="en-US" sz="2600" dirty="0" smtClean="0"/>
              <a:t>  1. Notify subscribers, RAs, Relying Parties and cross- certifying </a:t>
            </a:r>
            <a:r>
              <a:rPr lang="en-US" sz="2600" dirty="0" err="1" smtClean="0"/>
              <a:t>Cas</a:t>
            </a:r>
            <a:r>
              <a:rPr lang="en-US" sz="2600" dirty="0" smtClean="0"/>
              <a:t>.</a:t>
            </a:r>
          </a:p>
          <a:p>
            <a:pPr lvl="1">
              <a:buNone/>
            </a:pPr>
            <a:r>
              <a:rPr lang="en-US" sz="2600" dirty="0" smtClean="0"/>
              <a:t>	2. Terminate the issuance and distribution of certificates and CRLs.</a:t>
            </a:r>
          </a:p>
          <a:p>
            <a:pPr lvl="1">
              <a:buNone/>
            </a:pPr>
            <a:r>
              <a:rPr lang="en-US" sz="2600" dirty="0" smtClean="0"/>
              <a:t>	3. Notify relevant security contacts.</a:t>
            </a:r>
          </a:p>
          <a:p>
            <a:pPr>
              <a:buNone/>
            </a:pPr>
            <a:r>
              <a:rPr lang="en-US" sz="2600" dirty="0" smtClean="0"/>
              <a:t>-No stipulation for other cases.</a:t>
            </a:r>
          </a:p>
          <a:p>
            <a:pPr>
              <a:buNone/>
            </a:pP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23</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a:t>
            </a:r>
            <a:endParaRPr lang="en-US" dirty="0"/>
          </a:p>
        </p:txBody>
      </p:sp>
      <p:sp>
        <p:nvSpPr>
          <p:cNvPr id="3" name="Content Placeholder 2"/>
          <p:cNvSpPr>
            <a:spLocks noGrp="1"/>
          </p:cNvSpPr>
          <p:nvPr>
            <p:ph idx="1"/>
          </p:nvPr>
        </p:nvSpPr>
        <p:spPr>
          <a:xfrm>
            <a:off x="502920" y="530352"/>
            <a:ext cx="8183880" cy="4756036"/>
          </a:xfrm>
        </p:spPr>
        <p:txBody>
          <a:bodyPr>
            <a:normAutofit/>
          </a:bodyPr>
          <a:lstStyle/>
          <a:p>
            <a:r>
              <a:rPr lang="en-US" dirty="0" smtClean="0"/>
              <a:t>Existence of a proper RA roles.</a:t>
            </a:r>
          </a:p>
          <a:p>
            <a:pPr>
              <a:buNone/>
            </a:pPr>
            <a:r>
              <a:rPr lang="en-US" dirty="0" smtClean="0"/>
              <a:t>– They check and authenticate requests and their holders.</a:t>
            </a:r>
          </a:p>
          <a:p>
            <a:r>
              <a:rPr lang="en-US" dirty="0" smtClean="0"/>
              <a:t>Face-to-face meeting of requestor with RA.</a:t>
            </a:r>
          </a:p>
          <a:p>
            <a:pPr>
              <a:buNone/>
            </a:pPr>
            <a:r>
              <a:rPr lang="en-US" dirty="0" smtClean="0"/>
              <a:t>– Yes, or with CA.</a:t>
            </a:r>
          </a:p>
          <a:p>
            <a:r>
              <a:rPr lang="en-US" dirty="0" smtClean="0"/>
              <a:t> Validation of identity and eligibility for </a:t>
            </a:r>
            <a:r>
              <a:rPr lang="en-US" dirty="0" err="1" smtClean="0"/>
              <a:t>nonpersonal</a:t>
            </a:r>
            <a:r>
              <a:rPr lang="en-US" dirty="0" smtClean="0"/>
              <a:t> certificate requests.</a:t>
            </a:r>
          </a:p>
          <a:p>
            <a:pPr>
              <a:buNone/>
            </a:pPr>
            <a:r>
              <a:rPr lang="en-US" dirty="0" smtClean="0"/>
              <a:t>–CP/CPS  4.1; basically, the same process as for personal certificates.</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24</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a:t>
            </a:r>
            <a:endParaRPr lang="en-US" dirty="0"/>
          </a:p>
        </p:txBody>
      </p:sp>
      <p:sp>
        <p:nvSpPr>
          <p:cNvPr id="3" name="Content Placeholder 2"/>
          <p:cNvSpPr>
            <a:spLocks noGrp="1"/>
          </p:cNvSpPr>
          <p:nvPr>
            <p:ph idx="1"/>
          </p:nvPr>
        </p:nvSpPr>
        <p:spPr>
          <a:xfrm>
            <a:off x="502920" y="530352"/>
            <a:ext cx="8183880" cy="4756036"/>
          </a:xfrm>
        </p:spPr>
        <p:txBody>
          <a:bodyPr>
            <a:normAutofit/>
          </a:bodyPr>
          <a:lstStyle/>
          <a:p>
            <a:r>
              <a:rPr lang="en-US" dirty="0" smtClean="0"/>
              <a:t>Authorization from FQDN holder for host and service requests.</a:t>
            </a:r>
          </a:p>
          <a:p>
            <a:pPr>
              <a:buNone/>
            </a:pPr>
            <a:r>
              <a:rPr lang="en-US" dirty="0" smtClean="0"/>
              <a:t>– RA does it using the local DNS authority</a:t>
            </a:r>
          </a:p>
          <a:p>
            <a:r>
              <a:rPr lang="en-US" dirty="0" err="1" smtClean="0"/>
              <a:t>Cerification</a:t>
            </a:r>
            <a:r>
              <a:rPr lang="en-US" dirty="0" smtClean="0"/>
              <a:t> of an association of CSR.</a:t>
            </a:r>
          </a:p>
          <a:p>
            <a:pPr>
              <a:buNone/>
            </a:pPr>
            <a:r>
              <a:rPr lang="en-US" dirty="0" smtClean="0"/>
              <a:t>– RA does it, comparing the personal data and public key at the paper form and incoming request.</a:t>
            </a:r>
          </a:p>
          <a:p>
            <a:r>
              <a:rPr lang="en-US" dirty="0" smtClean="0"/>
              <a:t> Evidence on identity.</a:t>
            </a:r>
          </a:p>
          <a:p>
            <a:pPr>
              <a:buNone/>
            </a:pPr>
            <a:r>
              <a:rPr lang="en-US" dirty="0" smtClean="0"/>
              <a:t>– RA checks national photo-ID.</a:t>
            </a:r>
          </a:p>
        </p:txBody>
      </p:sp>
      <p:sp>
        <p:nvSpPr>
          <p:cNvPr id="4" name="Slide Number Placeholder 3"/>
          <p:cNvSpPr>
            <a:spLocks noGrp="1"/>
          </p:cNvSpPr>
          <p:nvPr>
            <p:ph type="sldNum" sz="quarter" idx="12"/>
          </p:nvPr>
        </p:nvSpPr>
        <p:spPr/>
        <p:txBody>
          <a:bodyPr/>
          <a:lstStyle/>
          <a:p>
            <a:fld id="{66C9E71F-78A0-4868-970E-5692D76DECFE}" type="slidenum">
              <a:rPr lang="en-US" smtClean="0"/>
              <a:pPr/>
              <a:t>25</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a:t>
            </a:r>
            <a:endParaRPr lang="en-US" dirty="0"/>
          </a:p>
        </p:txBody>
      </p:sp>
      <p:sp>
        <p:nvSpPr>
          <p:cNvPr id="3" name="Content Placeholder 2"/>
          <p:cNvSpPr>
            <a:spLocks noGrp="1"/>
          </p:cNvSpPr>
          <p:nvPr>
            <p:ph idx="1"/>
          </p:nvPr>
        </p:nvSpPr>
        <p:spPr>
          <a:xfrm>
            <a:off x="502920" y="530352"/>
            <a:ext cx="8183880" cy="4756036"/>
          </a:xfrm>
        </p:spPr>
        <p:txBody>
          <a:bodyPr>
            <a:normAutofit fontScale="92500" lnSpcReduction="20000"/>
          </a:bodyPr>
          <a:lstStyle/>
          <a:p>
            <a:r>
              <a:rPr lang="en-US" dirty="0" smtClean="0"/>
              <a:t>Any single DN must be linked to one entity.</a:t>
            </a:r>
          </a:p>
          <a:p>
            <a:pPr>
              <a:buNone/>
            </a:pPr>
            <a:r>
              <a:rPr lang="en-US" dirty="0" smtClean="0"/>
              <a:t>– Yes, 3.1.5, DNs cannot be recycled.</a:t>
            </a:r>
          </a:p>
          <a:p>
            <a:r>
              <a:rPr lang="en-US" dirty="0" smtClean="0"/>
              <a:t>Secure communications between CA and RA.</a:t>
            </a:r>
          </a:p>
          <a:p>
            <a:pPr>
              <a:buNone/>
            </a:pPr>
            <a:r>
              <a:rPr lang="en-US" dirty="0" smtClean="0"/>
              <a:t>– RA use S/MIME messages to approve/reject</a:t>
            </a:r>
          </a:p>
          <a:p>
            <a:pPr>
              <a:buNone/>
            </a:pPr>
            <a:r>
              <a:rPr lang="en-US" dirty="0" smtClean="0"/>
              <a:t>  requests and to generate revocation requests.</a:t>
            </a:r>
          </a:p>
          <a:p>
            <a:r>
              <a:rPr lang="en-US" dirty="0" smtClean="0"/>
              <a:t> How CA/RA are informed of changes that  may affect the status of the certificate.</a:t>
            </a:r>
          </a:p>
          <a:p>
            <a:pPr>
              <a:buNone/>
            </a:pPr>
            <a:r>
              <a:rPr lang="en-US" dirty="0" smtClean="0"/>
              <a:t>- It is the revocation policy (4.9), no stipulation for other circumstances.</a:t>
            </a:r>
          </a:p>
          <a:p>
            <a:r>
              <a:rPr lang="en-US" dirty="0" smtClean="0"/>
              <a:t>Archives of RA stuff.</a:t>
            </a:r>
          </a:p>
          <a:p>
            <a:pPr>
              <a:buNone/>
            </a:pPr>
            <a:r>
              <a:rPr lang="en-US" dirty="0" smtClean="0"/>
              <a:t>-</a:t>
            </a:r>
            <a:r>
              <a:rPr lang="en-US" dirty="0" smtClean="0">
                <a:solidFill>
                  <a:srgbClr val="CC3300"/>
                </a:solidFill>
                <a:latin typeface="Arial" charset="0"/>
              </a:rPr>
              <a:t> </a:t>
            </a:r>
            <a:r>
              <a:rPr lang="en-US" dirty="0" smtClean="0">
                <a:solidFill>
                  <a:schemeClr val="bg1"/>
                </a:solidFill>
                <a:latin typeface="Arial" charset="0"/>
              </a:rPr>
              <a:t>Not doing at the moment, CA is maintaining all records. </a:t>
            </a:r>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fld id="{66C9E71F-78A0-4868-970E-5692D76DECFE}" type="slidenum">
              <a:rPr lang="en-US" smtClean="0"/>
              <a:pPr/>
              <a:t>26</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02920" y="530352"/>
            <a:ext cx="8183880" cy="4756036"/>
          </a:xfrm>
        </p:spPr>
        <p:txBody>
          <a:bodyPr anchor="ctr">
            <a:normAutofit/>
          </a:bodyPr>
          <a:lstStyle/>
          <a:p>
            <a:pPr algn="ctr">
              <a:buNone/>
            </a:pPr>
            <a:r>
              <a:rPr lang="sr-Latn-ME" dirty="0" smtClean="0">
                <a:solidFill>
                  <a:schemeClr val="bg1"/>
                </a:solidFill>
              </a:rPr>
              <a:t>Thank you!</a:t>
            </a:r>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fld id="{66C9E71F-78A0-4868-970E-5692D76DECFE}" type="slidenum">
              <a:rPr lang="en-US" smtClean="0"/>
              <a:pPr/>
              <a:t>27</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00034" y="500042"/>
            <a:ext cx="8183562" cy="1050925"/>
          </a:xfrm>
        </p:spPr>
        <p:txBody>
          <a:bodyPr/>
          <a:lstStyle/>
          <a:p>
            <a:r>
              <a:rPr lang="en-US" dirty="0" smtClean="0"/>
              <a:t>Overview</a:t>
            </a:r>
            <a:endParaRPr lang="en-US" dirty="0"/>
          </a:p>
        </p:txBody>
      </p:sp>
      <p:sp>
        <p:nvSpPr>
          <p:cNvPr id="3" name="Rectangle 2"/>
          <p:cNvSpPr>
            <a:spLocks noGrp="1"/>
          </p:cNvSpPr>
          <p:nvPr>
            <p:ph idx="1"/>
          </p:nvPr>
        </p:nvSpPr>
        <p:spPr>
          <a:xfrm>
            <a:off x="428596" y="1643050"/>
            <a:ext cx="8183562" cy="4327535"/>
          </a:xfrm>
        </p:spPr>
        <p:txBody>
          <a:bodyPr>
            <a:normAutofit/>
          </a:bodyPr>
          <a:lstStyle/>
          <a:p>
            <a:r>
              <a:rPr lang="en-US" dirty="0" smtClean="0">
                <a:latin typeface="Arial" charset="0"/>
              </a:rPr>
              <a:t>Serving </a:t>
            </a:r>
            <a:r>
              <a:rPr lang="hr-HR" dirty="0" smtClean="0">
                <a:latin typeface="Arial" charset="0"/>
              </a:rPr>
              <a:t>academic society</a:t>
            </a:r>
            <a:r>
              <a:rPr lang="en-US" dirty="0" smtClean="0">
                <a:latin typeface="Arial" charset="0"/>
              </a:rPr>
              <a:t> of </a:t>
            </a:r>
            <a:r>
              <a:rPr lang="hr-HR" dirty="0" smtClean="0">
                <a:latin typeface="Arial" charset="0"/>
              </a:rPr>
              <a:t>Montenegro</a:t>
            </a:r>
            <a:endParaRPr lang="en-GB" dirty="0" smtClean="0">
              <a:latin typeface="Arial" charset="0"/>
            </a:endParaRPr>
          </a:p>
          <a:p>
            <a:pPr lvl="1"/>
            <a:r>
              <a:rPr lang="en-GB" dirty="0" smtClean="0"/>
              <a:t>all research institutions,</a:t>
            </a:r>
          </a:p>
          <a:p>
            <a:pPr lvl="1"/>
            <a:r>
              <a:rPr lang="en-GB" dirty="0" smtClean="0"/>
              <a:t>almost all (95%) high education institutions (6 cities),</a:t>
            </a:r>
          </a:p>
          <a:p>
            <a:pPr lvl="1"/>
            <a:r>
              <a:rPr lang="en-GB" dirty="0" smtClean="0"/>
              <a:t>all student’s campuses and libraries,</a:t>
            </a:r>
          </a:p>
          <a:p>
            <a:pPr lvl="1"/>
            <a:r>
              <a:rPr lang="en-GB" dirty="0" smtClean="0"/>
              <a:t>national academy for science and art,</a:t>
            </a:r>
          </a:p>
          <a:p>
            <a:pPr lvl="1"/>
            <a:r>
              <a:rPr lang="en-GB" dirty="0" smtClean="0"/>
              <a:t>ministry of education and science and</a:t>
            </a:r>
          </a:p>
          <a:p>
            <a:pPr lvl="1"/>
            <a:r>
              <a:rPr lang="en-GB" dirty="0" smtClean="0"/>
              <a:t>ministry of information society. </a:t>
            </a:r>
          </a:p>
          <a:p>
            <a:endParaRPr lang="en-US" dirty="0" smtClean="0">
              <a:latin typeface="Arial" charset="0"/>
            </a:endParaRPr>
          </a:p>
          <a:p>
            <a:pPr lvl="1">
              <a:buNone/>
            </a:pPr>
            <a:endParaRPr lang="hr-HR" dirty="0" smtClean="0">
              <a:latin typeface="Arial" charset="0"/>
            </a:endParaRPr>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endParaRPr lang="en-GB" dirty="0" smtClean="0"/>
          </a:p>
          <a:p>
            <a:pPr lvl="1">
              <a:buNone/>
            </a:pPr>
            <a:endParaRPr lang="en-GB" dirty="0" smtClean="0"/>
          </a:p>
          <a:p>
            <a:pPr lvl="1">
              <a:buNone/>
            </a:pPr>
            <a:endParaRPr lang="en-GB" dirty="0" smtClean="0"/>
          </a:p>
          <a:p>
            <a:pPr lvl="1">
              <a:buNone/>
            </a:pPr>
            <a:endParaRPr lang="en-GB" dirty="0" smtClean="0"/>
          </a:p>
          <a:p>
            <a:pPr>
              <a:buNone/>
            </a:pPr>
            <a:endParaRPr lang="en-US" dirty="0" smtClean="0"/>
          </a:p>
        </p:txBody>
      </p:sp>
      <p:sp>
        <p:nvSpPr>
          <p:cNvPr id="4" name="Slide Number Placeholder 3"/>
          <p:cNvSpPr>
            <a:spLocks noGrp="1"/>
          </p:cNvSpPr>
          <p:nvPr>
            <p:ph type="sldNum" sz="quarter" idx="12"/>
          </p:nvPr>
        </p:nvSpPr>
        <p:spPr/>
        <p:txBody>
          <a:bodyPr/>
          <a:lstStyle/>
          <a:p>
            <a:fld id="{66C9E71F-78A0-4868-970E-5692D76DECFE}" type="slidenum">
              <a:rPr lang="en-US" smtClean="0"/>
              <a:pPr/>
              <a:t>3</a:t>
            </a:fld>
            <a:endParaRPr lang="en-US"/>
          </a:p>
        </p:txBody>
      </p:sp>
      <p:sp>
        <p:nvSpPr>
          <p:cNvPr id="5" name="Footer Placeholder 4"/>
          <p:cNvSpPr>
            <a:spLocks noGrp="1"/>
          </p:cNvSpPr>
          <p:nvPr>
            <p:ph type="ftr" sz="quarter" idx="11"/>
          </p:nvPr>
        </p:nvSpPr>
        <p:spPr>
          <a:xfrm>
            <a:off x="6062328" y="5572141"/>
            <a:ext cx="2286000" cy="904860"/>
          </a:xfrm>
        </p:spPr>
        <p:txBody>
          <a:bodyPr/>
          <a:lstStyle/>
          <a:p>
            <a:endParaRPr lang="en-US" dirty="0"/>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183880" cy="1114986"/>
          </a:xfrm>
        </p:spPr>
        <p:txBody>
          <a:bodyPr/>
          <a:lstStyle/>
          <a:p>
            <a:endParaRPr lang="en-US" dirty="0"/>
          </a:p>
        </p:txBody>
      </p:sp>
      <p:sp>
        <p:nvSpPr>
          <p:cNvPr id="3" name="Content Placeholder 2"/>
          <p:cNvSpPr>
            <a:spLocks noGrp="1"/>
          </p:cNvSpPr>
          <p:nvPr>
            <p:ph idx="1"/>
          </p:nvPr>
        </p:nvSpPr>
        <p:spPr>
          <a:xfrm>
            <a:off x="500034" y="1643050"/>
            <a:ext cx="8183880" cy="4187952"/>
          </a:xfrm>
        </p:spPr>
        <p:txBody>
          <a:bodyPr>
            <a:normAutofit lnSpcReduction="10000"/>
          </a:bodyPr>
          <a:lstStyle/>
          <a:p>
            <a:r>
              <a:rPr lang="en-GB" dirty="0" smtClean="0"/>
              <a:t>Valid certificates: 17 </a:t>
            </a:r>
          </a:p>
          <a:p>
            <a:r>
              <a:rPr lang="en-GB" dirty="0" smtClean="0"/>
              <a:t>Server: 8 (all located in CIS, 7 for Grid)</a:t>
            </a:r>
          </a:p>
          <a:p>
            <a:r>
              <a:rPr lang="en-GB" dirty="0" smtClean="0"/>
              <a:t>User: 9 (CIS 5, EF 2, ETF 1, HMZCG 1)</a:t>
            </a:r>
          </a:p>
          <a:p>
            <a:pPr lvl="1"/>
            <a:endParaRPr lang="en-GB" dirty="0" smtClean="0"/>
          </a:p>
          <a:p>
            <a:r>
              <a:rPr lang="en-GB" dirty="0" smtClean="0"/>
              <a:t>Expired:27</a:t>
            </a:r>
          </a:p>
          <a:p>
            <a:r>
              <a:rPr lang="en-GB" dirty="0" smtClean="0"/>
              <a:t>Server : 14 (CIS 10, HMZCG 3, MPIN 1)</a:t>
            </a:r>
          </a:p>
          <a:p>
            <a:r>
              <a:rPr lang="en-GB" dirty="0" smtClean="0"/>
              <a:t>User13 (CIS 9, HMZCG 1, MPIN 1, ETF 2)</a:t>
            </a:r>
          </a:p>
          <a:p>
            <a:endParaRPr lang="en-GB" dirty="0" smtClean="0"/>
          </a:p>
          <a:p>
            <a:r>
              <a:rPr lang="en-GB" dirty="0" smtClean="0"/>
              <a:t>Revoked:0</a:t>
            </a:r>
          </a:p>
          <a:p>
            <a:endParaRPr lang="en-GB" dirty="0" smtClean="0"/>
          </a:p>
          <a:p>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4</a:t>
            </a:fld>
            <a:endParaRPr lang="en-US"/>
          </a:p>
        </p:txBody>
      </p:sp>
      <p:sp>
        <p:nvSpPr>
          <p:cNvPr id="5" name="Footer Placeholder 4"/>
          <p:cNvSpPr>
            <a:spLocks noGrp="1"/>
          </p:cNvSpPr>
          <p:nvPr>
            <p:ph type="ftr" sz="quarter" idx="11"/>
          </p:nvPr>
        </p:nvSpPr>
        <p:spPr/>
        <p:txBody>
          <a:bodyPr/>
          <a:lstStyle/>
          <a:p>
            <a:endParaRPr lang="en-US" dirty="0"/>
          </a:p>
        </p:txBody>
      </p:sp>
      <p:pic>
        <p:nvPicPr>
          <p:cNvPr id="6" name="Picture 5" descr="mren-logo_01"/>
          <p:cNvPicPr>
            <a:picLocks noChangeAspect="1" noChangeArrowheads="1"/>
          </p:cNvPicPr>
          <p:nvPr/>
        </p:nvPicPr>
        <p:blipFill>
          <a:blip r:embed="rId2"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357158" y="500042"/>
            <a:ext cx="8183562" cy="1114415"/>
          </a:xfrm>
        </p:spPr>
        <p:txBody>
          <a:bodyPr/>
          <a:lstStyle/>
          <a:p>
            <a:r>
              <a:rPr lang="en-GB" dirty="0" smtClean="0"/>
              <a:t>No revocation?</a:t>
            </a:r>
            <a:endParaRPr lang="en-US" dirty="0"/>
          </a:p>
        </p:txBody>
      </p:sp>
      <p:sp>
        <p:nvSpPr>
          <p:cNvPr id="3" name="Rectangle 2"/>
          <p:cNvSpPr>
            <a:spLocks noGrp="1"/>
          </p:cNvSpPr>
          <p:nvPr>
            <p:ph idx="1"/>
          </p:nvPr>
        </p:nvSpPr>
        <p:spPr>
          <a:xfrm>
            <a:off x="500034" y="1714488"/>
            <a:ext cx="8183562" cy="4187825"/>
          </a:xfrm>
        </p:spPr>
        <p:txBody>
          <a:bodyPr/>
          <a:lstStyle/>
          <a:p>
            <a:r>
              <a:rPr lang="en-GB" dirty="0" smtClean="0"/>
              <a:t>All active server certificates are in CIS.</a:t>
            </a:r>
          </a:p>
          <a:p>
            <a:r>
              <a:rPr lang="en-GB" dirty="0" smtClean="0"/>
              <a:t>Certificates out of CIS: mostly for web </a:t>
            </a:r>
            <a:r>
              <a:rPr lang="en-GB" dirty="0" err="1" smtClean="0"/>
              <a:t>autentification</a:t>
            </a:r>
            <a:r>
              <a:rPr lang="en-GB" dirty="0" smtClean="0"/>
              <a:t>.</a:t>
            </a:r>
          </a:p>
          <a:p>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5</a:t>
            </a:fld>
            <a:endParaRPr lang="en-US"/>
          </a:p>
        </p:txBody>
      </p:sp>
      <p:sp>
        <p:nvSpPr>
          <p:cNvPr id="5" name="Footer Placeholder 4"/>
          <p:cNvSpPr>
            <a:spLocks noGrp="1"/>
          </p:cNvSpPr>
          <p:nvPr>
            <p:ph type="ftr" sz="quarter" idx="11"/>
          </p:nvPr>
        </p:nvSpPr>
        <p:spPr/>
        <p:txBody>
          <a:bodyPr/>
          <a:lstStyle/>
          <a:p>
            <a:endParaRPr lang="en-US" dirty="0"/>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71472" y="428604"/>
            <a:ext cx="8183562" cy="1050925"/>
          </a:xfrm>
        </p:spPr>
        <p:txBody>
          <a:bodyPr/>
          <a:lstStyle/>
          <a:p>
            <a:r>
              <a:rPr lang="en-GB" dirty="0" smtClean="0"/>
              <a:t>Promotional activities</a:t>
            </a:r>
            <a:endParaRPr lang="en-US" dirty="0"/>
          </a:p>
        </p:txBody>
      </p:sp>
      <p:sp>
        <p:nvSpPr>
          <p:cNvPr id="3" name="Rectangle 2"/>
          <p:cNvSpPr>
            <a:spLocks noGrp="1"/>
          </p:cNvSpPr>
          <p:nvPr>
            <p:ph idx="1"/>
          </p:nvPr>
        </p:nvSpPr>
        <p:spPr>
          <a:xfrm>
            <a:off x="428596" y="1643050"/>
            <a:ext cx="8183562" cy="4187825"/>
          </a:xfrm>
        </p:spPr>
        <p:txBody>
          <a:bodyPr/>
          <a:lstStyle/>
          <a:p>
            <a:r>
              <a:rPr lang="en-GB" dirty="0" err="1" smtClean="0"/>
              <a:t>Vip</a:t>
            </a:r>
            <a:r>
              <a:rPr lang="en-GB" dirty="0" smtClean="0"/>
              <a:t> presentation after accreditations.</a:t>
            </a:r>
          </a:p>
          <a:p>
            <a:r>
              <a:rPr lang="en-GB" dirty="0" smtClean="0"/>
              <a:t>Announce in newsletter.</a:t>
            </a:r>
            <a:endParaRPr lang="en-US" dirty="0" smtClean="0"/>
          </a:p>
          <a:p>
            <a:r>
              <a:rPr lang="en-GB" dirty="0" smtClean="0"/>
              <a:t>Many presentations at Grid trainings.</a:t>
            </a:r>
          </a:p>
          <a:p>
            <a:r>
              <a:rPr lang="en-GB" dirty="0" smtClean="0"/>
              <a:t>Very successful presentations for University of Mediterranean (after accessing to the MREN)-no request for certificates ??!!</a:t>
            </a:r>
          </a:p>
          <a:p>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6</a:t>
            </a:fld>
            <a:endParaRPr lang="en-US"/>
          </a:p>
        </p:txBody>
      </p:sp>
      <p:sp>
        <p:nvSpPr>
          <p:cNvPr id="5" name="Footer Placeholder 4"/>
          <p:cNvSpPr>
            <a:spLocks noGrp="1"/>
          </p:cNvSpPr>
          <p:nvPr>
            <p:ph type="ftr" sz="quarter" idx="11"/>
          </p:nvPr>
        </p:nvSpPr>
        <p:spPr>
          <a:xfrm>
            <a:off x="6062328" y="5500703"/>
            <a:ext cx="2286000" cy="976298"/>
          </a:xfrm>
        </p:spPr>
        <p:txBody>
          <a:bodyPr/>
          <a:lstStyle/>
          <a:p>
            <a:endParaRPr lang="en-US" dirty="0"/>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183562" cy="1050925"/>
          </a:xfrm>
        </p:spPr>
        <p:txBody>
          <a:bodyPr/>
          <a:lstStyle/>
          <a:p>
            <a:r>
              <a:rPr lang="en-GB" dirty="0" smtClean="0"/>
              <a:t>Obstacles</a:t>
            </a:r>
            <a:endParaRPr lang="en-US" dirty="0"/>
          </a:p>
        </p:txBody>
      </p:sp>
      <p:sp>
        <p:nvSpPr>
          <p:cNvPr id="3" name="Content Placeholder 2"/>
          <p:cNvSpPr>
            <a:spLocks noGrp="1"/>
          </p:cNvSpPr>
          <p:nvPr>
            <p:ph idx="1"/>
          </p:nvPr>
        </p:nvSpPr>
        <p:spPr>
          <a:xfrm>
            <a:off x="428596" y="1714488"/>
            <a:ext cx="8183562" cy="4187825"/>
          </a:xfrm>
        </p:spPr>
        <p:txBody>
          <a:bodyPr/>
          <a:lstStyle/>
          <a:p>
            <a:r>
              <a:rPr lang="en-US" dirty="0" smtClean="0"/>
              <a:t>Small country=&gt; small number of certificates.</a:t>
            </a:r>
          </a:p>
          <a:p>
            <a:r>
              <a:rPr lang="en-GB" dirty="0" smtClean="0"/>
              <a:t>Lack of funding resources for researching =&gt;small researchers community.</a:t>
            </a:r>
          </a:p>
          <a:p>
            <a:r>
              <a:rPr lang="en-GB" dirty="0" smtClean="0"/>
              <a:t>Commercial CAs have the same problems: lack of interesting for certificates, lack of knowledge and will for using certificates.</a:t>
            </a:r>
          </a:p>
          <a:p>
            <a:pPr>
              <a:buFont typeface="Symbol"/>
              <a:buChar char="Þ"/>
            </a:pPr>
            <a:endParaRPr lang="en-GB" dirty="0" smtClean="0"/>
          </a:p>
        </p:txBody>
      </p:sp>
      <p:sp>
        <p:nvSpPr>
          <p:cNvPr id="4" name="Slide Number Placeholder 3"/>
          <p:cNvSpPr>
            <a:spLocks noGrp="1"/>
          </p:cNvSpPr>
          <p:nvPr>
            <p:ph type="sldNum" sz="quarter" idx="12"/>
          </p:nvPr>
        </p:nvSpPr>
        <p:spPr/>
        <p:txBody>
          <a:bodyPr/>
          <a:lstStyle/>
          <a:p>
            <a:fld id="{66C9E71F-78A0-4868-970E-5692D76DECFE}" type="slidenum">
              <a:rPr lang="en-US" smtClean="0"/>
              <a:pPr/>
              <a:t>7</a:t>
            </a:fld>
            <a:endParaRPr lang="en-US"/>
          </a:p>
        </p:txBody>
      </p:sp>
      <p:sp>
        <p:nvSpPr>
          <p:cNvPr id="5" name="Footer Placeholder 4"/>
          <p:cNvSpPr>
            <a:spLocks noGrp="1"/>
          </p:cNvSpPr>
          <p:nvPr>
            <p:ph type="ftr" sz="quarter" idx="11"/>
          </p:nvPr>
        </p:nvSpPr>
        <p:spPr/>
        <p:txBody>
          <a:bodyPr/>
          <a:lstStyle/>
          <a:p>
            <a:endParaRPr lang="en-US" dirty="0"/>
          </a:p>
        </p:txBody>
      </p:sp>
      <p:pic>
        <p:nvPicPr>
          <p:cNvPr id="6" name="Picture 5" descr="mren-logo_01"/>
          <p:cNvPicPr>
            <a:picLocks noChangeAspect="1" noChangeArrowheads="1"/>
          </p:cNvPicPr>
          <p:nvPr/>
        </p:nvPicPr>
        <p:blipFill>
          <a:blip r:embed="rId3"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357158" y="5214950"/>
            <a:ext cx="8183562" cy="622297"/>
          </a:xfrm>
        </p:spPr>
        <p:txBody>
          <a:bodyPr>
            <a:normAutofit fontScale="90000"/>
          </a:bodyPr>
          <a:lstStyle/>
          <a:p>
            <a:r>
              <a:rPr lang="en-GB" dirty="0" smtClean="0"/>
              <a:t>CP/CPS</a:t>
            </a:r>
            <a:endParaRPr lang="en-US" dirty="0"/>
          </a:p>
        </p:txBody>
      </p:sp>
      <p:sp>
        <p:nvSpPr>
          <p:cNvPr id="3" name="Rectangle 2"/>
          <p:cNvSpPr>
            <a:spLocks noGrp="1"/>
          </p:cNvSpPr>
          <p:nvPr>
            <p:ph idx="1"/>
          </p:nvPr>
        </p:nvSpPr>
        <p:spPr>
          <a:xfrm>
            <a:off x="503238" y="500042"/>
            <a:ext cx="8183562" cy="4684725"/>
          </a:xfrm>
        </p:spPr>
        <p:txBody>
          <a:bodyPr>
            <a:normAutofit fontScale="77500" lnSpcReduction="20000"/>
          </a:bodyPr>
          <a:lstStyle/>
          <a:p>
            <a:r>
              <a:rPr lang="en-US" dirty="0" smtClean="0"/>
              <a:t> Every CA must have a CP/CPS.</a:t>
            </a:r>
          </a:p>
          <a:p>
            <a:pPr>
              <a:buNone/>
            </a:pPr>
            <a:r>
              <a:rPr lang="en-US" dirty="0" smtClean="0">
                <a:hlinkClick r:id="rId3"/>
              </a:rPr>
              <a:t>http://www.mren-ca.ac.me/policy%20document.php</a:t>
            </a:r>
            <a:endParaRPr lang="en-US" dirty="0" smtClean="0"/>
          </a:p>
          <a:p>
            <a:endParaRPr lang="en-US" dirty="0" smtClean="0"/>
          </a:p>
          <a:p>
            <a:r>
              <a:rPr lang="en-US" dirty="0" smtClean="0"/>
              <a:t> Single CA per country, large region, etc.</a:t>
            </a:r>
          </a:p>
          <a:p>
            <a:pPr>
              <a:buNone/>
            </a:pPr>
            <a:r>
              <a:rPr lang="en-US" dirty="0" smtClean="0"/>
              <a:t>-Yes, we are the country-wide CA.</a:t>
            </a:r>
          </a:p>
          <a:p>
            <a:pPr>
              <a:buNone/>
            </a:pPr>
            <a:endParaRPr lang="en-US" dirty="0" smtClean="0"/>
          </a:p>
          <a:p>
            <a:r>
              <a:rPr lang="en-US" dirty="0" smtClean="0"/>
              <a:t>Every CA must assign its CP/CPS an O.I.D.</a:t>
            </a:r>
          </a:p>
          <a:p>
            <a:pPr>
              <a:buNone/>
            </a:pPr>
            <a:r>
              <a:rPr lang="en-US" dirty="0" smtClean="0"/>
              <a:t>-Yes, OID come from IANA-registered subspace of</a:t>
            </a:r>
          </a:p>
          <a:p>
            <a:pPr>
              <a:buNone/>
            </a:pPr>
            <a:r>
              <a:rPr lang="en-US" dirty="0" smtClean="0"/>
              <a:t> 1.3.6.1.4.1.29544.</a:t>
            </a:r>
            <a:r>
              <a:rPr lang="en-US" dirty="0" smtClean="0">
                <a:solidFill>
                  <a:schemeClr val="accent1"/>
                </a:solidFill>
              </a:rPr>
              <a:t>1.1.1.0</a:t>
            </a:r>
            <a:r>
              <a:rPr lang="en-US" dirty="0" smtClean="0">
                <a:solidFill>
                  <a:schemeClr val="bg1"/>
                </a:solidFill>
              </a:rPr>
              <a:t>.</a:t>
            </a:r>
          </a:p>
          <a:p>
            <a:pPr>
              <a:buNone/>
            </a:pPr>
            <a:endParaRPr lang="en-US" dirty="0" smtClean="0">
              <a:solidFill>
                <a:schemeClr val="accent1"/>
              </a:solidFill>
            </a:endParaRPr>
          </a:p>
          <a:p>
            <a:r>
              <a:rPr lang="en-US" dirty="0" smtClean="0"/>
              <a:t>Changes in CP/CPS → changes in OID and</a:t>
            </a:r>
          </a:p>
          <a:p>
            <a:pPr>
              <a:buNone/>
            </a:pPr>
            <a:r>
              <a:rPr lang="en-US" dirty="0" smtClean="0"/>
              <a:t>announcement of major changes to PMAs</a:t>
            </a:r>
          </a:p>
          <a:p>
            <a:pPr>
              <a:buNone/>
            </a:pPr>
            <a:r>
              <a:rPr lang="en-US" dirty="0" smtClean="0"/>
              <a:t>-Yes, change procedures are in the section 9.12.3 of our CP/CPS.</a:t>
            </a:r>
            <a:endParaRPr lang="en-US" dirty="0"/>
          </a:p>
        </p:txBody>
      </p:sp>
      <p:sp>
        <p:nvSpPr>
          <p:cNvPr id="4" name="Slide Number Placeholder 3"/>
          <p:cNvSpPr>
            <a:spLocks noGrp="1"/>
          </p:cNvSpPr>
          <p:nvPr>
            <p:ph type="sldNum" sz="quarter" idx="12"/>
          </p:nvPr>
        </p:nvSpPr>
        <p:spPr/>
        <p:txBody>
          <a:bodyPr/>
          <a:lstStyle/>
          <a:p>
            <a:fld id="{66C9E71F-78A0-4868-970E-5692D76DECFE}" type="slidenum">
              <a:rPr lang="en-US" smtClean="0"/>
              <a:pPr/>
              <a:t>8</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4"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503238" y="4992689"/>
            <a:ext cx="8183562" cy="936642"/>
          </a:xfrm>
        </p:spPr>
        <p:txBody>
          <a:bodyPr/>
          <a:lstStyle/>
          <a:p>
            <a:r>
              <a:rPr lang="en-GB" dirty="0" smtClean="0"/>
              <a:t>CP/CPS</a:t>
            </a:r>
            <a:endParaRPr lang="en-US" dirty="0"/>
          </a:p>
        </p:txBody>
      </p:sp>
      <p:sp>
        <p:nvSpPr>
          <p:cNvPr id="3" name="Rectangle 2"/>
          <p:cNvSpPr>
            <a:spLocks noGrp="1"/>
          </p:cNvSpPr>
          <p:nvPr>
            <p:ph idx="1"/>
          </p:nvPr>
        </p:nvSpPr>
        <p:spPr>
          <a:xfrm>
            <a:off x="503238" y="530225"/>
            <a:ext cx="8183562" cy="4187825"/>
          </a:xfrm>
        </p:spPr>
        <p:txBody>
          <a:bodyPr>
            <a:normAutofit fontScale="92500" lnSpcReduction="10000"/>
          </a:bodyPr>
          <a:lstStyle/>
          <a:p>
            <a:pPr algn="just"/>
            <a:r>
              <a:rPr lang="en-US" dirty="0" smtClean="0"/>
              <a:t>All CP/CPS (most recent version and all previous versions) must be available on the Web.</a:t>
            </a:r>
          </a:p>
          <a:p>
            <a:pPr algn="just">
              <a:buNone/>
            </a:pPr>
            <a:r>
              <a:rPr lang="en-US" dirty="0" smtClean="0"/>
              <a:t>	-Yes,</a:t>
            </a:r>
          </a:p>
          <a:p>
            <a:pPr algn="just">
              <a:buNone/>
            </a:pPr>
            <a:r>
              <a:rPr lang="en-US" dirty="0" smtClean="0"/>
              <a:t>	</a:t>
            </a:r>
            <a:r>
              <a:rPr lang="en-US" dirty="0" smtClean="0">
                <a:hlinkClick r:id="rId3"/>
              </a:rPr>
              <a:t>http://www.mren-ca.ac.me/policy%20document.php</a:t>
            </a:r>
            <a:r>
              <a:rPr lang="en-US" dirty="0" smtClean="0"/>
              <a:t> .</a:t>
            </a:r>
            <a:endParaRPr lang="en-US" dirty="0"/>
          </a:p>
          <a:p>
            <a:pPr>
              <a:buNone/>
            </a:pPr>
            <a:r>
              <a:rPr lang="en-GB" dirty="0" smtClean="0"/>
              <a:t> 	(explained in CP/CPS-section </a:t>
            </a:r>
            <a:r>
              <a:rPr lang="en-US" dirty="0" smtClean="0"/>
              <a:t>2.1)</a:t>
            </a:r>
          </a:p>
          <a:p>
            <a:r>
              <a:rPr lang="en-US" dirty="0" smtClean="0"/>
              <a:t>CP/CPS structure must conform to</a:t>
            </a:r>
          </a:p>
          <a:p>
            <a:pPr>
              <a:buNone/>
            </a:pPr>
            <a:r>
              <a:rPr lang="en-US" dirty="0" smtClean="0"/>
              <a:t>	RFC 3647.</a:t>
            </a:r>
          </a:p>
          <a:p>
            <a:pPr>
              <a:buNone/>
            </a:pPr>
            <a:r>
              <a:rPr lang="en-GB" dirty="0" smtClean="0"/>
              <a:t>- Yes.</a:t>
            </a: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fld id="{66C9E71F-78A0-4868-970E-5692D76DECFE}" type="slidenum">
              <a:rPr lang="en-US" smtClean="0"/>
              <a:pPr/>
              <a:t>9</a:t>
            </a:fld>
            <a:endParaRPr lang="en-US"/>
          </a:p>
        </p:txBody>
      </p:sp>
      <p:sp>
        <p:nvSpPr>
          <p:cNvPr id="5" name="Footer Placeholder 4"/>
          <p:cNvSpPr>
            <a:spLocks noGrp="1"/>
          </p:cNvSpPr>
          <p:nvPr>
            <p:ph type="ftr" sz="quarter" idx="11"/>
          </p:nvPr>
        </p:nvSpPr>
        <p:spPr/>
        <p:txBody>
          <a:bodyPr/>
          <a:lstStyle/>
          <a:p>
            <a:endParaRPr lang="en-US"/>
          </a:p>
        </p:txBody>
      </p:sp>
      <p:pic>
        <p:nvPicPr>
          <p:cNvPr id="6" name="Picture 5" descr="mren-logo_01"/>
          <p:cNvPicPr>
            <a:picLocks noChangeAspect="1" noChangeArrowheads="1"/>
          </p:cNvPicPr>
          <p:nvPr/>
        </p:nvPicPr>
        <p:blipFill>
          <a:blip r:embed="rId4" cstate="print"/>
          <a:srcRect/>
          <a:stretch>
            <a:fillRect/>
          </a:stretch>
        </p:blipFill>
        <p:spPr bwMode="auto">
          <a:xfrm>
            <a:off x="6000760" y="5929330"/>
            <a:ext cx="2374900" cy="58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afftrai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9BD64F"/>
      </a:hlink>
      <a:folHlink>
        <a:srgbClr val="5B951C"/>
      </a:folHlink>
    </a:clrScheme>
    <a:fontScheme name="Aspect">
      <a:majorFont>
        <a:latin typeface="Verdana"/>
        <a:ea typeface=""/>
        <a:cs typeface=""/>
        <a:font script="Jpan" typeface="ＭＳ ゴシック"/>
        <a:font script="Hang" typeface="굴림"/>
        <a:font script="Hans" typeface="黑体"/>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宋体"/>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500" cap="flat" cmpd="sng" algn="ctr">
          <a:solidFill>
            <a:schemeClr val="phClr">
              <a:satMod val="150000"/>
            </a:schemeClr>
          </a:solidFill>
          <a:prstDash val="solid"/>
        </a:ln>
        <a:ln w="50800" cap="flat" cmpd="thickThin"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45000"/>
                <a:satMod val="150000"/>
              </a:schemeClr>
            </a:gs>
            <a:gs pos="35000">
              <a:schemeClr val="phClr">
                <a:shade val="70000"/>
                <a:satMod val="155000"/>
              </a:schemeClr>
            </a:gs>
            <a:gs pos="100000">
              <a:schemeClr val="phClr">
                <a:tint val="90000"/>
                <a:satMod val="175000"/>
              </a:schemeClr>
            </a:gs>
          </a:gsLst>
          <a:lin ang="16200000" scaled="0"/>
        </a:gradFill>
        <a:blipFill>
          <a:blip xmlns:r="http://schemas.openxmlformats.org/officeDocument/2006/relationships" r:embed="rId1">
            <a:duotone>
              <a:schemeClr val="phClr">
                <a:shade val="0"/>
                <a:satMod val="350000"/>
              </a:schemeClr>
              <a:schemeClr val="phClr">
                <a:tint val="80000"/>
              </a:schemeClr>
            </a:duotone>
          </a:blip>
          <a:tile tx="0" ty="0" sx="75000" sy="75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3C36621-6C65-4A61-A938-FD74A2B05B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Stafftrain</Template>
  <TotalTime>0</TotalTime>
  <Words>1529</Words>
  <Application>Microsoft Office PowerPoint</Application>
  <PresentationFormat>On-screen Show (4:3)</PresentationFormat>
  <Paragraphs>253</Paragraphs>
  <Slides>27</Slides>
  <Notes>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Stafftrain</vt:lpstr>
      <vt:lpstr>MREN-CA self audit</vt:lpstr>
      <vt:lpstr>MREN-CA update</vt:lpstr>
      <vt:lpstr>Overview</vt:lpstr>
      <vt:lpstr>Slide 4</vt:lpstr>
      <vt:lpstr>No revocation?</vt:lpstr>
      <vt:lpstr>Promotional activities</vt:lpstr>
      <vt:lpstr>Obstacles</vt:lpstr>
      <vt:lpstr>CP/CPS</vt:lpstr>
      <vt:lpstr>CP/CPS</vt:lpstr>
      <vt:lpstr>CA system</vt:lpstr>
      <vt:lpstr>CA Key</vt:lpstr>
      <vt:lpstr>CA Key</vt:lpstr>
      <vt:lpstr>CA Keys</vt:lpstr>
      <vt:lpstr>CA certificate</vt:lpstr>
      <vt:lpstr>Revokation</vt:lpstr>
      <vt:lpstr>CRL</vt:lpstr>
      <vt:lpstr>EE Certificates and Keys</vt:lpstr>
      <vt:lpstr>EE Certificates and Keys</vt:lpstr>
      <vt:lpstr>EE Certificates and Keys</vt:lpstr>
      <vt:lpstr>Records Archival</vt:lpstr>
      <vt:lpstr>Audits</vt:lpstr>
      <vt:lpstr>Publication and Repository Responsibilities</vt:lpstr>
      <vt:lpstr>Privacy and Confidentiality</vt:lpstr>
      <vt:lpstr>RA</vt:lpstr>
      <vt:lpstr>RA</vt:lpstr>
      <vt:lpstr>RA</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2011-01-19T09:21:52Z</dcterms:created>
  <dcterms:modified xsi:type="dcterms:W3CDTF">2011-01-24T21:55:58Z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TC101671289990</vt:lpwstr>
  </property>
</Properties>
</file>