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80" r:id="rId4"/>
    <p:sldId id="281" r:id="rId5"/>
    <p:sldId id="324" r:id="rId6"/>
    <p:sldId id="261" r:id="rId7"/>
    <p:sldId id="282" r:id="rId8"/>
    <p:sldId id="325" r:id="rId9"/>
    <p:sldId id="323" r:id="rId10"/>
    <p:sldId id="322" r:id="rId11"/>
    <p:sldId id="319" r:id="rId12"/>
    <p:sldId id="320" r:id="rId13"/>
    <p:sldId id="271" r:id="rId14"/>
    <p:sldId id="272" r:id="rId15"/>
    <p:sldId id="321" r:id="rId16"/>
    <p:sldId id="326" r:id="rId17"/>
    <p:sldId id="327" r:id="rId18"/>
    <p:sldId id="276" r:id="rId19"/>
    <p:sldId id="284" r:id="rId20"/>
    <p:sldId id="308" r:id="rId21"/>
    <p:sldId id="277" r:id="rId22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Lucida Grande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80"/>
    <a:srgbClr val="F49E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 autoAdjust="0"/>
    <p:restoredTop sz="94661" autoAdjust="0"/>
  </p:normalViewPr>
  <p:slideViewPr>
    <p:cSldViewPr snapToGrid="0" snapToObjects="1" showGuides="1"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-249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51156-C635-451E-A822-36776215A0B2}" type="datetimeFigureOut">
              <a:rPr lang="it-IT" smtClean="0"/>
              <a:pPr/>
              <a:t>24/01/2011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F7D50-DB06-453D-8BCB-8CAC22B3556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87E614-E684-4497-8538-F05D5DEE3860}" type="slidenum">
              <a:rPr lang="en-GB" smtClean="0">
                <a:ea typeface="ヒラギノ角ゴ Pro W3" pitchFamily="-110" charset="-128"/>
              </a:rPr>
              <a:pPr/>
              <a:t>8</a:t>
            </a:fld>
            <a:endParaRPr lang="en-GB" dirty="0" smtClean="0">
              <a:ea typeface="ヒラギノ角ゴ Pro W3" pitchFamily="-11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F7D50-DB06-453D-8BCB-8CAC22B3556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45636E-E8D0-4017-BCBD-2BB21F9F9B34}" type="slidenum">
              <a:rPr lang="en-GB" smtClean="0"/>
              <a:pPr/>
              <a:t>20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4F1D1-7F2D-F948-A21E-2B7B0BE5FF6B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40996-8E91-E84D-8D4F-B2A05230559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0702D-A4B4-4546-A1E4-85660F286FAE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10DE3-7C84-8643-905D-EFA8905A84A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D099F-13C1-EE40-85DA-14F1592B0042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C7A50-CB72-814D-ABD6-977EC0E2FC0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hidden">
          <a:xfrm>
            <a:off x="0" y="0"/>
            <a:ext cx="9144000" cy="68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 userDrawn="1"/>
        </p:nvSpPr>
        <p:spPr bwMode="auto">
          <a:xfrm>
            <a:off x="5898801" y="6106165"/>
            <a:ext cx="2606447" cy="42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304" tIns="41152" rIns="82304" bIns="41152">
            <a:spAutoFit/>
          </a:bodyPr>
          <a:lstStyle/>
          <a:p>
            <a:pPr algn="r" defTabSz="824525">
              <a:spcBef>
                <a:spcPct val="50000"/>
              </a:spcBef>
              <a:defRPr/>
            </a:pPr>
            <a:r>
              <a:rPr lang="en-US" sz="1100" dirty="0">
                <a:solidFill>
                  <a:schemeClr val="bg1"/>
                </a:solidFill>
                <a:latin typeface="Arial" charset="0"/>
              </a:rPr>
              <a:t>The Research and Education Network for the Mediterranean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0405" y="1989649"/>
            <a:ext cx="6859071" cy="116634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0405" y="3430429"/>
            <a:ext cx="6859071" cy="1715215"/>
          </a:xfrm>
        </p:spPr>
        <p:txBody>
          <a:bodyPr/>
          <a:lstStyle>
            <a:lvl1pPr marL="0" indent="0">
              <a:buFont typeface="Times" pitchFamily="18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907" y="6243381"/>
            <a:ext cx="1920540" cy="48026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56602" y="6243381"/>
            <a:ext cx="2810790" cy="48026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84710" y="6243381"/>
            <a:ext cx="1851949" cy="48026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A386B1-A1D5-41A1-8B15-604E51487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5AF8B-4753-4645-8087-79F078811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32" y="4406673"/>
            <a:ext cx="7773614" cy="1362166"/>
          </a:xfrm>
        </p:spPr>
        <p:txBody>
          <a:bodyPr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632" y="2907289"/>
            <a:ext cx="7773614" cy="14993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547" indent="0">
              <a:buNone/>
              <a:defRPr sz="1600"/>
            </a:lvl2pPr>
            <a:lvl3pPr marL="823095" indent="0">
              <a:buNone/>
              <a:defRPr sz="1400"/>
            </a:lvl3pPr>
            <a:lvl4pPr marL="1234642" indent="0">
              <a:buNone/>
              <a:defRPr sz="1300"/>
            </a:lvl4pPr>
            <a:lvl5pPr marL="1646190" indent="0">
              <a:buNone/>
              <a:defRPr sz="1300"/>
            </a:lvl5pPr>
            <a:lvl6pPr marL="2057738" indent="0">
              <a:buNone/>
              <a:defRPr sz="1300"/>
            </a:lvl6pPr>
            <a:lvl7pPr marL="2469286" indent="0">
              <a:buNone/>
              <a:defRPr sz="1300"/>
            </a:lvl7pPr>
            <a:lvl8pPr marL="2880834" indent="0">
              <a:buNone/>
              <a:defRPr sz="1300"/>
            </a:lvl8pPr>
            <a:lvl9pPr marL="32923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D1EEF-9422-47A5-BB11-927D1CB5F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908" y="1373603"/>
            <a:ext cx="3816788" cy="411508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877" y="1373603"/>
            <a:ext cx="3818216" cy="411508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EC3DF-C15D-4EA5-B352-8C87762D0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3" y="274435"/>
            <a:ext cx="8229457" cy="114347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73" y="1535118"/>
            <a:ext cx="4039708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547" indent="0">
              <a:buNone/>
              <a:defRPr sz="1800" b="1"/>
            </a:lvl2pPr>
            <a:lvl3pPr marL="823095" indent="0">
              <a:buNone/>
              <a:defRPr sz="1600" b="1"/>
            </a:lvl3pPr>
            <a:lvl4pPr marL="1234642" indent="0">
              <a:buNone/>
              <a:defRPr sz="1400" b="1"/>
            </a:lvl4pPr>
            <a:lvl5pPr marL="1646190" indent="0">
              <a:buNone/>
              <a:defRPr sz="1400" b="1"/>
            </a:lvl5pPr>
            <a:lvl6pPr marL="2057738" indent="0">
              <a:buNone/>
              <a:defRPr sz="1400" b="1"/>
            </a:lvl6pPr>
            <a:lvl7pPr marL="2469286" indent="0">
              <a:buNone/>
              <a:defRPr sz="1400" b="1"/>
            </a:lvl7pPr>
            <a:lvl8pPr marL="2880834" indent="0">
              <a:buNone/>
              <a:defRPr sz="1400" b="1"/>
            </a:lvl8pPr>
            <a:lvl9pPr marL="3292382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73" y="2175465"/>
            <a:ext cx="4039708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592" y="1535118"/>
            <a:ext cx="4041136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547" indent="0">
              <a:buNone/>
              <a:defRPr sz="1800" b="1"/>
            </a:lvl2pPr>
            <a:lvl3pPr marL="823095" indent="0">
              <a:buNone/>
              <a:defRPr sz="1600" b="1"/>
            </a:lvl3pPr>
            <a:lvl4pPr marL="1234642" indent="0">
              <a:buNone/>
              <a:defRPr sz="1400" b="1"/>
            </a:lvl4pPr>
            <a:lvl5pPr marL="1646190" indent="0">
              <a:buNone/>
              <a:defRPr sz="1400" b="1"/>
            </a:lvl5pPr>
            <a:lvl6pPr marL="2057738" indent="0">
              <a:buNone/>
              <a:defRPr sz="1400" b="1"/>
            </a:lvl6pPr>
            <a:lvl7pPr marL="2469286" indent="0">
              <a:buNone/>
              <a:defRPr sz="1400" b="1"/>
            </a:lvl7pPr>
            <a:lvl8pPr marL="2880834" indent="0">
              <a:buNone/>
              <a:defRPr sz="1400" b="1"/>
            </a:lvl8pPr>
            <a:lvl9pPr marL="3292382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592" y="2175465"/>
            <a:ext cx="4041136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C1709-9F46-4CA9-A084-ED2D1AB4E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20EE-6DEF-4311-9886-F90340487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2F117-8747-43D3-8142-D6033050E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71" y="273006"/>
            <a:ext cx="3007989" cy="116205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91" y="273005"/>
            <a:ext cx="5111438" cy="585317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71" y="1435063"/>
            <a:ext cx="3007989" cy="4691112"/>
          </a:xfrm>
        </p:spPr>
        <p:txBody>
          <a:bodyPr/>
          <a:lstStyle>
            <a:lvl1pPr marL="0" indent="0">
              <a:buNone/>
              <a:defRPr sz="1300"/>
            </a:lvl1pPr>
            <a:lvl2pPr marL="411547" indent="0">
              <a:buNone/>
              <a:defRPr sz="1100"/>
            </a:lvl2pPr>
            <a:lvl3pPr marL="823095" indent="0">
              <a:buNone/>
              <a:defRPr sz="900"/>
            </a:lvl3pPr>
            <a:lvl4pPr marL="1234642" indent="0">
              <a:buNone/>
              <a:defRPr sz="800"/>
            </a:lvl4pPr>
            <a:lvl5pPr marL="1646190" indent="0">
              <a:buNone/>
              <a:defRPr sz="800"/>
            </a:lvl5pPr>
            <a:lvl6pPr marL="2057738" indent="0">
              <a:buNone/>
              <a:defRPr sz="800"/>
            </a:lvl6pPr>
            <a:lvl7pPr marL="2469286" indent="0">
              <a:buNone/>
              <a:defRPr sz="800"/>
            </a:lvl7pPr>
            <a:lvl8pPr marL="2880834" indent="0">
              <a:buNone/>
              <a:defRPr sz="800"/>
            </a:lvl8pPr>
            <a:lvl9pPr marL="329238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669D7-6371-44E5-A45D-E25DAAD87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00875-5B91-3E43-A161-24D58D68EF85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7C45-C9B7-FE4C-AA27-84C936F7D6A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32" y="4801172"/>
            <a:ext cx="5487257" cy="56602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32" y="613191"/>
            <a:ext cx="5487257" cy="4115085"/>
          </a:xfrm>
        </p:spPr>
        <p:txBody>
          <a:bodyPr/>
          <a:lstStyle>
            <a:lvl1pPr marL="0" indent="0">
              <a:buNone/>
              <a:defRPr sz="2900"/>
            </a:lvl1pPr>
            <a:lvl2pPr marL="411547" indent="0">
              <a:buNone/>
              <a:defRPr sz="2500"/>
            </a:lvl2pPr>
            <a:lvl3pPr marL="823095" indent="0">
              <a:buNone/>
              <a:defRPr sz="2200"/>
            </a:lvl3pPr>
            <a:lvl4pPr marL="1234642" indent="0">
              <a:buNone/>
              <a:defRPr sz="1800"/>
            </a:lvl4pPr>
            <a:lvl5pPr marL="1646190" indent="0">
              <a:buNone/>
              <a:defRPr sz="1800"/>
            </a:lvl5pPr>
            <a:lvl6pPr marL="2057738" indent="0">
              <a:buNone/>
              <a:defRPr sz="1800"/>
            </a:lvl6pPr>
            <a:lvl7pPr marL="2469286" indent="0">
              <a:buNone/>
              <a:defRPr sz="1800"/>
            </a:lvl7pPr>
            <a:lvl8pPr marL="2880834" indent="0">
              <a:buNone/>
              <a:defRPr sz="1800"/>
            </a:lvl8pPr>
            <a:lvl9pPr marL="3292382" indent="0">
              <a:buNone/>
              <a:defRPr sz="18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32" y="5367193"/>
            <a:ext cx="5487257" cy="804721"/>
          </a:xfrm>
        </p:spPr>
        <p:txBody>
          <a:bodyPr/>
          <a:lstStyle>
            <a:lvl1pPr marL="0" indent="0">
              <a:buNone/>
              <a:defRPr sz="1300"/>
            </a:lvl1pPr>
            <a:lvl2pPr marL="411547" indent="0">
              <a:buNone/>
              <a:defRPr sz="1100"/>
            </a:lvl2pPr>
            <a:lvl3pPr marL="823095" indent="0">
              <a:buNone/>
              <a:defRPr sz="900"/>
            </a:lvl3pPr>
            <a:lvl4pPr marL="1234642" indent="0">
              <a:buNone/>
              <a:defRPr sz="800"/>
            </a:lvl4pPr>
            <a:lvl5pPr marL="1646190" indent="0">
              <a:buNone/>
              <a:defRPr sz="800"/>
            </a:lvl5pPr>
            <a:lvl6pPr marL="2057738" indent="0">
              <a:buNone/>
              <a:defRPr sz="800"/>
            </a:lvl6pPr>
            <a:lvl7pPr marL="2469286" indent="0">
              <a:buNone/>
              <a:defRPr sz="800"/>
            </a:lvl7pPr>
            <a:lvl8pPr marL="2880834" indent="0">
              <a:buNone/>
              <a:defRPr sz="800"/>
            </a:lvl8pPr>
            <a:lvl9pPr marL="329238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D89C7-54D9-4E11-BB9F-034F6AD8F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164E8-6E70-4AE4-BAE6-322783570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6119" y="228695"/>
            <a:ext cx="1941975" cy="525999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907" y="228695"/>
            <a:ext cx="5693029" cy="525999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97B34-96FC-4539-946D-8EDA9D536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7507-3AAF-304B-97AB-97B79FCE1670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687C8-266E-6A44-9C51-0A1BEDE3ED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3E1BC-7757-D744-A20B-07F13261CD50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4516F-0FCD-DE45-AC58-02306A0DFA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C5B4-BE1A-384A-8E2D-ABA5E531B469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7FF7-E866-C846-974B-87E2D152488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0D1B-83A5-E74F-896A-73A25953A287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1A6D9-39A3-624D-9CB1-D417F0F70F0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09A61-D1D2-8647-AADD-DC347BEBBE76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1429D-8C68-8344-988A-ECA9C0C15DF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12FF-9727-E541-9715-59701A664B15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E38B-E99D-014B-8315-1106D99B0BE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A35CF-A19C-424C-AA23-779C77A0B376}" type="datetime1">
              <a:rPr lang="it-IT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F2D94-8155-E44D-B089-FD4AE76BBE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2006600" y="274638"/>
            <a:ext cx="6680200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519863"/>
            <a:ext cx="2133600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49E3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A3D8CC-2B72-F84B-947F-562D44A188F8}" type="datetime1">
              <a:rPr lang="it-IT" smtClean="0"/>
              <a:pPr>
                <a:defRPr/>
              </a:pPr>
              <a:t>24/01/2011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519863"/>
            <a:ext cx="2895600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rgbClr val="F49E3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EUMEDGRID SUPPORT ID:246589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519863"/>
            <a:ext cx="2133600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rgbClr val="F49E3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1A8D0D-5587-8F40-9325-E9154DE95FF3}" type="slidenum">
              <a:rPr lang="it-IT" smtClean="0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242B80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rgbClr val="F49E35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42B80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42B80"/>
          </a:solidFill>
          <a:latin typeface="+mn-lt"/>
          <a:ea typeface="ヒラギノ角ゴ Pro W3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42B80"/>
          </a:solidFill>
          <a:latin typeface="+mn-lt"/>
          <a:ea typeface="ヒラギノ角ゴ Pro W3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42B80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42B80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hidden">
          <a:xfrm>
            <a:off x="0" y="0"/>
            <a:ext cx="9144000" cy="68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907" y="228696"/>
            <a:ext cx="6035983" cy="86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907" y="1373602"/>
            <a:ext cx="7772186" cy="411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907" y="6249099"/>
            <a:ext cx="1904822" cy="4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736" y="6249099"/>
            <a:ext cx="2896529" cy="4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71" y="6249099"/>
            <a:ext cx="1904822" cy="4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4C8C437-4B3C-4567-9528-37E396A47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7407797" y="6517816"/>
            <a:ext cx="1097451" cy="27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309" tIns="41154" rIns="82309" bIns="41154"/>
          <a:lstStyle/>
          <a:p>
            <a:pPr algn="r" defTabSz="824572">
              <a:defRPr/>
            </a:pPr>
            <a:r>
              <a:rPr lang="en-US" sz="900" b="1">
                <a:solidFill>
                  <a:schemeClr val="tx2"/>
                </a:solidFill>
                <a:latin typeface="Helvetica" pitchFamily="34" charset="0"/>
              </a:rPr>
              <a:t>SLIDE   </a:t>
            </a:r>
            <a:fld id="{85E8BBB4-96E4-4468-ABE0-80A4724B124C}" type="slidenum">
              <a:rPr lang="en-US" sz="900" b="1">
                <a:solidFill>
                  <a:schemeClr val="tx2"/>
                </a:solidFill>
                <a:latin typeface="Helvetica" pitchFamily="34" charset="0"/>
              </a:rPr>
              <a:pPr algn="r" defTabSz="824572">
                <a:defRPr/>
              </a:pPr>
              <a:t>‹#›</a:t>
            </a:fld>
            <a:endParaRPr lang="en-US" sz="900" b="1">
              <a:solidFill>
                <a:schemeClr val="tx2"/>
              </a:solidFill>
              <a:latin typeface="Helvetica" pitchFamily="34" charset="0"/>
            </a:endParaRPr>
          </a:p>
        </p:txBody>
      </p:sp>
      <p:sp>
        <p:nvSpPr>
          <p:cNvPr id="1045" name="Text Box 21"/>
          <p:cNvSpPr txBox="1">
            <a:spLocks noChangeArrowheads="1"/>
          </p:cNvSpPr>
          <p:nvPr userDrawn="1"/>
        </p:nvSpPr>
        <p:spPr bwMode="auto">
          <a:xfrm>
            <a:off x="5898801" y="6106164"/>
            <a:ext cx="2606447" cy="42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309" tIns="41154" rIns="82309" bIns="41154">
            <a:spAutoFit/>
          </a:bodyPr>
          <a:lstStyle/>
          <a:p>
            <a:pPr algn="r" defTabSz="824572">
              <a:spcBef>
                <a:spcPct val="50000"/>
              </a:spcBef>
              <a:defRPr/>
            </a:pPr>
            <a:r>
              <a:rPr lang="en-US" sz="1100">
                <a:solidFill>
                  <a:schemeClr val="bg1"/>
                </a:solidFill>
                <a:latin typeface="Arial" charset="0"/>
              </a:rPr>
              <a:t>The Research and Education Network for the Mediterranean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603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914603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2pPr>
      <a:lvl3pPr algn="l" defTabSz="914603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3pPr>
      <a:lvl4pPr algn="l" defTabSz="914603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4pPr>
      <a:lvl5pPr algn="l" defTabSz="914603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5pPr>
      <a:lvl6pPr marL="411571" algn="l" defTabSz="914603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823143" algn="l" defTabSz="914603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234714" algn="l" defTabSz="914603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646286" algn="l" defTabSz="914603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261520" indent="-261520" algn="l" defTabSz="91460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Times" pitchFamily="18" charset="0"/>
        <a:buBlip>
          <a:blip r:embed="rId15"/>
        </a:buBlip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685952" indent="-252945" algn="l" defTabSz="91460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Times" pitchFamily="18" charset="0"/>
        <a:buBlip>
          <a:blip r:embed="rId15"/>
        </a:buBlip>
        <a:defRPr sz="1800">
          <a:solidFill>
            <a:schemeClr val="tx1"/>
          </a:solidFill>
          <a:latin typeface="+mn-lt"/>
        </a:defRPr>
      </a:lvl2pPr>
      <a:lvl3pPr marL="1118960" indent="-261520" algn="l" defTabSz="91460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3pPr>
      <a:lvl4pPr marL="1539106" indent="-248658" algn="l" defTabSz="91460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4pPr>
      <a:lvl5pPr marL="1973543" indent="-262948" algn="l" defTabSz="91460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5pPr>
      <a:lvl6pPr marL="2385114" indent="-262948" algn="l" defTabSz="914603" rtl="0" fontAlgn="base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6pPr>
      <a:lvl7pPr marL="2796686" indent="-262948" algn="l" defTabSz="914603" rtl="0" fontAlgn="base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7pPr>
      <a:lvl8pPr marL="3208257" indent="-262948" algn="l" defTabSz="914603" rtl="0" fontAlgn="base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8pPr>
      <a:lvl9pPr marL="3619828" indent="-262948" algn="l" defTabSz="914603" rtl="0" fontAlgn="base">
        <a:spcBef>
          <a:spcPct val="20000"/>
        </a:spcBef>
        <a:spcAft>
          <a:spcPct val="0"/>
        </a:spcAft>
        <a:buClr>
          <a:schemeClr val="hlink"/>
        </a:buClr>
        <a:buSzPct val="125000"/>
        <a:buChar char="–"/>
        <a:defRPr sz="18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571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3143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714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6286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857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9429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1000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2572" algn="l" defTabSz="82314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8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10" Type="http://schemas.openxmlformats.org/officeDocument/2006/relationships/image" Target="../media/image21.wmf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2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11" Type="http://schemas.openxmlformats.org/officeDocument/2006/relationships/image" Target="../media/image24.png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http://wiki.epikh.eu/templates/axe_extreme/images/logo_epikh.png" TargetMode="External"/><Relationship Id="rId13" Type="http://schemas.openxmlformats.org/officeDocument/2006/relationships/image" Target="../media/image32.png"/><Relationship Id="rId18" Type="http://schemas.openxmlformats.org/officeDocument/2006/relationships/image" Target="../media/image37.jpeg"/><Relationship Id="rId3" Type="http://schemas.openxmlformats.org/officeDocument/2006/relationships/image" Target="../media/image26.gif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17" Type="http://schemas.openxmlformats.org/officeDocument/2006/relationships/image" Target="../media/image36.jpeg"/><Relationship Id="rId2" Type="http://schemas.openxmlformats.org/officeDocument/2006/relationships/hyperlink" Target="http://www.eumedconnect2.net/server/show/nav.2166" TargetMode="External"/><Relationship Id="rId16" Type="http://schemas.openxmlformats.org/officeDocument/2006/relationships/image" Target="../media/image35.png"/><Relationship Id="rId20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pikh.eu/" TargetMode="External"/><Relationship Id="rId11" Type="http://schemas.openxmlformats.org/officeDocument/2006/relationships/image" Target="../media/image30.jpeg"/><Relationship Id="rId5" Type="http://schemas.openxmlformats.org/officeDocument/2006/relationships/image" Target="../media/image27.png"/><Relationship Id="rId15" Type="http://schemas.openxmlformats.org/officeDocument/2006/relationships/image" Target="../media/image34.jpeg"/><Relationship Id="rId10" Type="http://schemas.openxmlformats.org/officeDocument/2006/relationships/hyperlink" Target="http://www.sharing-knowledge.org/" TargetMode="External"/><Relationship Id="rId19" Type="http://schemas.openxmlformats.org/officeDocument/2006/relationships/image" Target="../media/image38.jpeg"/><Relationship Id="rId4" Type="http://schemas.openxmlformats.org/officeDocument/2006/relationships/image" Target="http://www.eumedconnect2.net/img/dante/eumed2/logo.gif" TargetMode="External"/><Relationship Id="rId9" Type="http://schemas.openxmlformats.org/officeDocument/2006/relationships/image" Target="../media/image29.jpeg"/><Relationship Id="rId1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Riccardo.Bruno@ct.infn.it" TargetMode="External"/><Relationship Id="rId3" Type="http://schemas.openxmlformats.org/officeDocument/2006/relationships/image" Target="../media/image40.jpeg"/><Relationship Id="rId7" Type="http://schemas.openxmlformats.org/officeDocument/2006/relationships/hyperlink" Target="mailto:h.hanahoe@trust-itservices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Federica.Tanlongo@garr.it" TargetMode="External"/><Relationship Id="rId5" Type="http://schemas.openxmlformats.org/officeDocument/2006/relationships/hyperlink" Target="mailto:Mario.Reale@garr.it" TargetMode="External"/><Relationship Id="rId4" Type="http://schemas.openxmlformats.org/officeDocument/2006/relationships/hyperlink" Target="mailto:Federico.Ruggieri@roma3.infn.i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ctrTitle"/>
          </p:nvPr>
        </p:nvSpPr>
        <p:spPr>
          <a:xfrm>
            <a:off x="685800" y="3298825"/>
            <a:ext cx="7772400" cy="1470025"/>
          </a:xfrm>
        </p:spPr>
        <p:txBody>
          <a:bodyPr/>
          <a:lstStyle/>
          <a:p>
            <a:r>
              <a:rPr lang="it-IT" dirty="0" smtClean="0"/>
              <a:t>EUMEDGRID-Support Project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792663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tr-TR" dirty="0" smtClean="0">
                <a:ea typeface="+mn-ea"/>
                <a:cs typeface="+mn-cs"/>
              </a:rPr>
              <a:t>Onur </a:t>
            </a:r>
            <a:r>
              <a:rPr lang="tr-TR" dirty="0" err="1" smtClean="0">
                <a:ea typeface="+mn-ea"/>
                <a:cs typeface="+mn-cs"/>
              </a:rPr>
              <a:t>Temizsoylu</a:t>
            </a:r>
            <a:endParaRPr lang="it-IT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tr-TR" dirty="0" smtClean="0">
                <a:ea typeface="+mn-ea"/>
                <a:cs typeface="+mn-cs"/>
              </a:rPr>
              <a:t>21st EUGRIDPMA </a:t>
            </a:r>
            <a:r>
              <a:rPr lang="tr-TR" dirty="0" err="1" smtClean="0">
                <a:ea typeface="+mn-ea"/>
                <a:cs typeface="+mn-cs"/>
              </a:rPr>
              <a:t>Meeting</a:t>
            </a:r>
            <a:endParaRPr lang="it-IT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tr-TR" dirty="0" err="1" smtClean="0">
                <a:ea typeface="+mn-ea"/>
                <a:cs typeface="+mn-cs"/>
              </a:rPr>
              <a:t>Utrecht</a:t>
            </a:r>
            <a:r>
              <a:rPr lang="it-IT" dirty="0" smtClean="0">
                <a:ea typeface="+mn-ea"/>
                <a:cs typeface="+mn-cs"/>
              </a:rPr>
              <a:t> </a:t>
            </a:r>
            <a:r>
              <a:rPr lang="tr-TR" dirty="0" smtClean="0">
                <a:ea typeface="+mn-ea"/>
                <a:cs typeface="+mn-cs"/>
              </a:rPr>
              <a:t>24</a:t>
            </a:r>
            <a:r>
              <a:rPr lang="it-IT" dirty="0" smtClean="0">
                <a:ea typeface="+mn-ea"/>
                <a:cs typeface="+mn-cs"/>
              </a:rPr>
              <a:t> </a:t>
            </a:r>
            <a:r>
              <a:rPr lang="tr-TR" dirty="0" err="1" smtClean="0">
                <a:ea typeface="+mn-ea"/>
                <a:cs typeface="+mn-cs"/>
              </a:rPr>
              <a:t>January</a:t>
            </a:r>
            <a:r>
              <a:rPr lang="it-IT" dirty="0" smtClean="0">
                <a:ea typeface="+mn-ea"/>
                <a:cs typeface="+mn-cs"/>
              </a:rPr>
              <a:t> 201</a:t>
            </a:r>
            <a:r>
              <a:rPr lang="tr-TR" dirty="0" smtClean="0">
                <a:ea typeface="+mn-ea"/>
                <a:cs typeface="+mn-cs"/>
              </a:rPr>
              <a:t>1</a:t>
            </a:r>
            <a:endParaRPr lang="it-IT" dirty="0" smtClean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/>
            <a:r>
              <a:rPr lang="en-US" dirty="0" smtClean="0">
                <a:ea typeface="ヒラギノ角ゴ Pro W3" pitchFamily="-110" charset="-128"/>
              </a:rPr>
              <a:t>WP4</a:t>
            </a:r>
            <a:r>
              <a:rPr lang="tr-TR" dirty="0" smtClean="0">
                <a:ea typeface="ヒラギノ角ゴ Pro W3" pitchFamily="-110" charset="-128"/>
              </a:rPr>
              <a:t> </a:t>
            </a:r>
            <a:r>
              <a:rPr lang="en-US" dirty="0" smtClean="0">
                <a:ea typeface="ヒラギノ角ゴ Pro W3" pitchFamily="-110" charset="-128"/>
              </a:rPr>
              <a:t>Objectives</a:t>
            </a:r>
            <a:endParaRPr lang="en-US" dirty="0" smtClean="0">
              <a:ea typeface="ヒラギノ角ゴ Pro W3" pitchFamily="-110" charset="-128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303213" y="1446213"/>
            <a:ext cx="8229600" cy="4792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ea typeface="ヒラギノ角ゴ Pro W3" pitchFamily="-110" charset="-128"/>
              </a:rPr>
              <a:t>Support the consolidation of  the existing </a:t>
            </a:r>
            <a:r>
              <a:rPr lang="en-US" dirty="0" err="1" smtClean="0">
                <a:ea typeface="ヒラギノ角ゴ Pro W3" pitchFamily="-110" charset="-128"/>
              </a:rPr>
              <a:t>EUMedGrid</a:t>
            </a:r>
            <a:r>
              <a:rPr lang="en-US" dirty="0" smtClean="0">
                <a:ea typeface="ヒラギノ角ゴ Pro W3" pitchFamily="-110" charset="-128"/>
              </a:rPr>
              <a:t> infrastructure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ヒラギノ角ゴ Pro W3" pitchFamily="-110" charset="-128"/>
              </a:rPr>
              <a:t>And for the development of e-Infrastructures in the Mediterranean region in general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ヒラギノ角ゴ Pro W3" pitchFamily="-110" charset="-128"/>
              </a:rPr>
              <a:t>Ensure the short and long term sustainability of the </a:t>
            </a:r>
            <a:r>
              <a:rPr lang="en-US" dirty="0" err="1" smtClean="0">
                <a:ea typeface="ヒラギノ角ゴ Pro W3" pitchFamily="-110" charset="-128"/>
              </a:rPr>
              <a:t>EUMedGrid</a:t>
            </a:r>
            <a:r>
              <a:rPr lang="en-US" dirty="0" smtClean="0">
                <a:ea typeface="ヒラギノ角ゴ Pro W3" pitchFamily="-110" charset="-128"/>
              </a:rPr>
              <a:t> infrastructure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  <a:ea typeface="ヒラギノ角ゴ Pro W3" pitchFamily="-110" charset="-128"/>
              </a:rPr>
              <a:t>Promote the completion of the process of creation of CAs in the MPCs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ヒラギノ角ゴ Pro W3" pitchFamily="-110" charset="-128"/>
              </a:rPr>
              <a:t>Perform advanced dissemination actions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ヒラギノ角ゴ Pro W3" pitchFamily="-110" charset="-128"/>
              </a:rPr>
              <a:t>In cooperation with the EPIKH project</a:t>
            </a:r>
          </a:p>
          <a:p>
            <a:pPr lvl="1">
              <a:lnSpc>
                <a:spcPct val="90000"/>
              </a:lnSpc>
            </a:pPr>
            <a:endParaRPr lang="en-US" dirty="0" smtClean="0">
              <a:ea typeface="ヒラギノ角ゴ Pro W3" pitchFamily="-110" charset="-128"/>
            </a:endParaRPr>
          </a:p>
          <a:p>
            <a:pPr>
              <a:lnSpc>
                <a:spcPct val="90000"/>
              </a:lnSpc>
            </a:pPr>
            <a:endParaRPr lang="en-US" dirty="0" smtClean="0">
              <a:ea typeface="ヒラギノ角ゴ Pro W3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ea typeface="ヒラギノ角ゴ Pro W3" pitchFamily="-110" charset="-128"/>
              </a:rPr>
              <a:t>WP4 structure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9144000" cy="4792663"/>
          </a:xfrm>
        </p:spPr>
        <p:txBody>
          <a:bodyPr/>
          <a:lstStyle/>
          <a:p>
            <a:r>
              <a:rPr lang="en-US" dirty="0" smtClean="0">
                <a:ea typeface="ヒラギノ角ゴ Pro W3" pitchFamily="-110" charset="-128"/>
              </a:rPr>
              <a:t>Work package 4 is organized in </a:t>
            </a:r>
            <a:r>
              <a:rPr lang="en-US" b="1" dirty="0" smtClean="0">
                <a:ea typeface="ヒラギノ角ゴ Pro W3" pitchFamily="-110" charset="-128"/>
              </a:rPr>
              <a:t>3 tasks</a:t>
            </a:r>
            <a:r>
              <a:rPr lang="en-US" dirty="0" smtClean="0">
                <a:ea typeface="ヒラギノ角ゴ Pro W3" pitchFamily="-110" charset="-128"/>
              </a:rPr>
              <a:t>:</a:t>
            </a:r>
          </a:p>
          <a:p>
            <a:pPr lvl="1"/>
            <a:r>
              <a:rPr lang="en-US" b="1" dirty="0" smtClean="0">
                <a:ea typeface="ヒラギノ角ゴ Pro W3" pitchFamily="-110" charset="-128"/>
              </a:rPr>
              <a:t>Task 4.1</a:t>
            </a:r>
            <a:r>
              <a:rPr lang="en-US" dirty="0" smtClean="0">
                <a:ea typeface="ヒラギノ角ゴ Pro W3" pitchFamily="-110" charset="-128"/>
              </a:rPr>
              <a:t>: </a:t>
            </a:r>
            <a:r>
              <a:rPr lang="en-US" i="1" dirty="0" err="1" smtClean="0">
                <a:ea typeface="ヒラギノ角ゴ Pro W3" pitchFamily="-110" charset="-128"/>
              </a:rPr>
              <a:t>EuMedGrid</a:t>
            </a:r>
            <a:r>
              <a:rPr lang="en-US" i="1" dirty="0" smtClean="0">
                <a:ea typeface="ヒラギノ角ゴ Pro W3" pitchFamily="-110" charset="-128"/>
              </a:rPr>
              <a:t> e-Infrastructure support and sustainability</a:t>
            </a:r>
          </a:p>
          <a:p>
            <a:pPr lvl="2">
              <a:buFont typeface="Arial" charset="0"/>
              <a:buNone/>
            </a:pPr>
            <a:r>
              <a:rPr lang="en-US" dirty="0" smtClean="0">
                <a:ea typeface="ヒラギノ角ゴ Pro W3" pitchFamily="-110" charset="-128"/>
              </a:rPr>
              <a:t> </a:t>
            </a:r>
            <a:r>
              <a:rPr lang="en-US" sz="2000" dirty="0" smtClean="0">
                <a:ea typeface="ヒラギノ角ゴ Pro W3" pitchFamily="-110" charset="-128"/>
              </a:rPr>
              <a:t>(</a:t>
            </a:r>
            <a:r>
              <a:rPr lang="en-US" sz="2000" b="1" dirty="0" smtClean="0">
                <a:ea typeface="ヒラギノ角ゴ Pro W3" pitchFamily="-110" charset="-128"/>
              </a:rPr>
              <a:t>GARR</a:t>
            </a:r>
            <a:r>
              <a:rPr lang="en-US" sz="2000" dirty="0" smtClean="0">
                <a:ea typeface="ヒラギノ角ゴ Pro W3" pitchFamily="-110" charset="-128"/>
              </a:rPr>
              <a:t>, INFN, CYNET, </a:t>
            </a:r>
            <a:r>
              <a:rPr lang="en-US" sz="2000" dirty="0" err="1" smtClean="0">
                <a:ea typeface="ヒラギノ角ゴ Pro W3" pitchFamily="-110" charset="-128"/>
              </a:rPr>
              <a:t>UoM</a:t>
            </a:r>
            <a:r>
              <a:rPr lang="en-US" sz="2000" dirty="0" smtClean="0">
                <a:ea typeface="ヒラギノ角ゴ Pro W3" pitchFamily="-110" charset="-128"/>
              </a:rPr>
              <a:t>, TUBITAK-ULAKBIM, Trust-IT)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  <a:ea typeface="ヒラギノ角ゴ Pro W3" pitchFamily="-110" charset="-128"/>
              </a:rPr>
              <a:t>Task 4.2</a:t>
            </a:r>
            <a:r>
              <a:rPr lang="en-US" dirty="0" smtClean="0">
                <a:solidFill>
                  <a:srgbClr val="FF0000"/>
                </a:solidFill>
                <a:ea typeface="ヒラギノ角ゴ Pro W3" pitchFamily="-110" charset="-128"/>
              </a:rPr>
              <a:t>: </a:t>
            </a:r>
            <a:r>
              <a:rPr lang="en-US" i="1" dirty="0" smtClean="0">
                <a:solidFill>
                  <a:srgbClr val="FF0000"/>
                </a:solidFill>
                <a:ea typeface="ヒラギノ角ゴ Pro W3" pitchFamily="-110" charset="-128"/>
              </a:rPr>
              <a:t>Consolidation of Certification Authorities in the Mediterranean </a:t>
            </a:r>
          </a:p>
          <a:p>
            <a:pPr lvl="2">
              <a:buFont typeface="Arial" charset="0"/>
              <a:buNone/>
            </a:pPr>
            <a:r>
              <a:rPr lang="en-US" sz="2000" dirty="0" smtClean="0">
                <a:solidFill>
                  <a:srgbClr val="FF0000"/>
                </a:solidFill>
                <a:ea typeface="ヒラギノ角ゴ Pro W3" pitchFamily="-110" charset="-128"/>
              </a:rPr>
              <a:t> (</a:t>
            </a:r>
            <a:r>
              <a:rPr lang="en-US" sz="2000" b="1" dirty="0" smtClean="0">
                <a:solidFill>
                  <a:srgbClr val="FF0000"/>
                </a:solidFill>
                <a:ea typeface="ヒラギノ角ゴ Pro W3" pitchFamily="-110" charset="-128"/>
              </a:rPr>
              <a:t>TUBITAK-ULAKBIM,  </a:t>
            </a:r>
            <a:r>
              <a:rPr lang="en-US" sz="2000" dirty="0" smtClean="0">
                <a:solidFill>
                  <a:srgbClr val="FF0000"/>
                </a:solidFill>
                <a:ea typeface="ヒラギノ角ゴ Pro W3" pitchFamily="-110" charset="-128"/>
              </a:rPr>
              <a:t>INFN, CCK, CERIST, CNRST, EUN, HIAST, JUNET, </a:t>
            </a:r>
            <a:r>
              <a:rPr lang="en-US" sz="2000" dirty="0" err="1" smtClean="0">
                <a:solidFill>
                  <a:srgbClr val="FF0000"/>
                </a:solidFill>
                <a:ea typeface="ヒラギノ角ゴ Pro W3" pitchFamily="-110" charset="-128"/>
              </a:rPr>
              <a:t>UoM</a:t>
            </a:r>
            <a:r>
              <a:rPr lang="en-US" sz="2000" b="1" dirty="0" smtClean="0">
                <a:solidFill>
                  <a:srgbClr val="FF0000"/>
                </a:solidFill>
                <a:ea typeface="ヒラギノ角ゴ Pro W3" pitchFamily="-110" charset="-128"/>
              </a:rPr>
              <a:t>)</a:t>
            </a:r>
          </a:p>
          <a:p>
            <a:pPr lvl="1"/>
            <a:r>
              <a:rPr lang="en-US" b="1" dirty="0" smtClean="0">
                <a:ea typeface="ヒラギノ角ゴ Pro W3" pitchFamily="-110" charset="-128"/>
              </a:rPr>
              <a:t>Task 4.3</a:t>
            </a:r>
            <a:r>
              <a:rPr lang="en-US" dirty="0" smtClean="0">
                <a:ea typeface="ヒラギノ角ゴ Pro W3" pitchFamily="-110" charset="-128"/>
              </a:rPr>
              <a:t>: </a:t>
            </a:r>
            <a:r>
              <a:rPr lang="en-US" i="1" dirty="0" smtClean="0">
                <a:ea typeface="ヒラギノ角ゴ Pro W3" pitchFamily="-110" charset="-128"/>
              </a:rPr>
              <a:t>Synergies with other project and initiatives</a:t>
            </a:r>
          </a:p>
          <a:p>
            <a:pPr lvl="2">
              <a:buFont typeface="Arial" charset="0"/>
              <a:buNone/>
            </a:pPr>
            <a:r>
              <a:rPr lang="en-US" sz="2000" dirty="0" smtClean="0">
                <a:ea typeface="ヒラギノ角ゴ Pro W3" pitchFamily="-110" charset="-128"/>
              </a:rPr>
              <a:t>(</a:t>
            </a:r>
            <a:r>
              <a:rPr lang="en-US" sz="2000" b="1" dirty="0" smtClean="0">
                <a:ea typeface="ヒラギノ角ゴ Pro W3" pitchFamily="-110" charset="-128"/>
              </a:rPr>
              <a:t>INFN, </a:t>
            </a:r>
            <a:r>
              <a:rPr lang="en-US" sz="2000" dirty="0" smtClean="0">
                <a:ea typeface="ヒラギノ角ゴ Pro W3" pitchFamily="-110" charset="-128"/>
              </a:rPr>
              <a:t>CNRS-IDG, GARR, COMETA, TUBITAK-ULAKBIM, CCK)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62163" y="230188"/>
            <a:ext cx="6535928" cy="1143000"/>
          </a:xfrm>
          <a:noFill/>
        </p:spPr>
        <p:txBody>
          <a:bodyPr/>
          <a:lstStyle/>
          <a:p>
            <a:pPr algn="l"/>
            <a:r>
              <a:rPr lang="en-GB" dirty="0" smtClean="0"/>
              <a:t>Consolidating NGIs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748088" y="3224213"/>
            <a:ext cx="1323975" cy="1277937"/>
            <a:chOff x="2601" y="2005"/>
            <a:chExt cx="834" cy="805"/>
          </a:xfrm>
        </p:grpSpPr>
        <p:sp>
          <p:nvSpPr>
            <p:cNvPr id="43012" name="Text Box 4"/>
            <p:cNvSpPr txBox="1">
              <a:spLocks noChangeArrowheads="1"/>
            </p:cNvSpPr>
            <p:nvPr/>
          </p:nvSpPr>
          <p:spPr bwMode="auto">
            <a:xfrm>
              <a:off x="2623" y="2179"/>
              <a:ext cx="690" cy="4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buFont typeface="Wingdings" pitchFamily="2" charset="2"/>
                <a:buNone/>
              </a:pPr>
              <a:r>
                <a:rPr lang="en-GB" sz="3800" b="1">
                  <a:latin typeface="Times New Roman" pitchFamily="18" charset="0"/>
                </a:rPr>
                <a:t>NGI</a:t>
              </a:r>
            </a:p>
          </p:txBody>
        </p:sp>
        <p:sp>
          <p:nvSpPr>
            <p:cNvPr id="43013" name="Oval 5"/>
            <p:cNvSpPr>
              <a:spLocks noChangeArrowheads="1"/>
            </p:cNvSpPr>
            <p:nvPr/>
          </p:nvSpPr>
          <p:spPr bwMode="auto">
            <a:xfrm>
              <a:off x="2601" y="2005"/>
              <a:ext cx="834" cy="805"/>
            </a:xfrm>
            <a:prstGeom prst="ellips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66733" y="1117600"/>
            <a:ext cx="8920162" cy="5700713"/>
            <a:chOff x="191" y="578"/>
            <a:chExt cx="5619" cy="3591"/>
          </a:xfrm>
        </p:grpSpPr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1539" y="594"/>
              <a:ext cx="895" cy="908"/>
              <a:chOff x="2324" y="633"/>
              <a:chExt cx="1143" cy="1139"/>
            </a:xfrm>
          </p:grpSpPr>
          <p:pic>
            <p:nvPicPr>
              <p:cNvPr id="43016" name="Picture 8" descr="monitorin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345" y="633"/>
                <a:ext cx="892" cy="879"/>
              </a:xfrm>
              <a:prstGeom prst="rect">
                <a:avLst/>
              </a:prstGeom>
              <a:noFill/>
            </p:spPr>
          </p:pic>
          <p:sp>
            <p:nvSpPr>
              <p:cNvPr id="43017" name="AutoShape 9"/>
              <p:cNvSpPr>
                <a:spLocks noChangeArrowheads="1"/>
              </p:cNvSpPr>
              <p:nvPr/>
            </p:nvSpPr>
            <p:spPr bwMode="auto">
              <a:xfrm>
                <a:off x="2324" y="1458"/>
                <a:ext cx="1143" cy="314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Monitoring</a:t>
                </a:r>
              </a:p>
            </p:txBody>
          </p:sp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634" y="2936"/>
              <a:ext cx="914" cy="1233"/>
              <a:chOff x="4661" y="1813"/>
              <a:chExt cx="914" cy="1233"/>
            </a:xfrm>
          </p:grpSpPr>
          <p:pic>
            <p:nvPicPr>
              <p:cNvPr id="43019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661" y="1813"/>
                <a:ext cx="847" cy="10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3020" name="AutoShape 12"/>
              <p:cNvSpPr>
                <a:spLocks noChangeArrowheads="1"/>
              </p:cNvSpPr>
              <p:nvPr/>
            </p:nvSpPr>
            <p:spPr bwMode="auto">
              <a:xfrm>
                <a:off x="4679" y="2796"/>
                <a:ext cx="896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Accounting</a:t>
                </a:r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1066" y="3154"/>
              <a:ext cx="1324" cy="939"/>
              <a:chOff x="358" y="1982"/>
              <a:chExt cx="1324" cy="939"/>
            </a:xfrm>
          </p:grpSpPr>
          <p:pic>
            <p:nvPicPr>
              <p:cNvPr id="43022" name="Picture 1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58" y="1982"/>
                <a:ext cx="998" cy="93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3023" name="AutoShape 15"/>
              <p:cNvSpPr>
                <a:spLocks noChangeArrowheads="1"/>
              </p:cNvSpPr>
              <p:nvPr/>
            </p:nvSpPr>
            <p:spPr bwMode="auto">
              <a:xfrm>
                <a:off x="1173" y="2293"/>
                <a:ext cx="509" cy="442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M/W </a:t>
                </a:r>
              </a:p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Repo.</a:t>
                </a:r>
              </a:p>
            </p:txBody>
          </p:sp>
        </p:grpSp>
        <p:grpSp>
          <p:nvGrpSpPr>
            <p:cNvPr id="7" name="Group 16"/>
            <p:cNvGrpSpPr>
              <a:grpSpLocks/>
            </p:cNvGrpSpPr>
            <p:nvPr/>
          </p:nvGrpSpPr>
          <p:grpSpPr bwMode="auto">
            <a:xfrm>
              <a:off x="223" y="578"/>
              <a:ext cx="900" cy="1291"/>
              <a:chOff x="223" y="578"/>
              <a:chExt cx="900" cy="1291"/>
            </a:xfrm>
          </p:grpSpPr>
          <p:pic>
            <p:nvPicPr>
              <p:cNvPr id="43025" name="Picture 17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48" y="578"/>
                <a:ext cx="875" cy="10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3026" name="AutoShape 18"/>
              <p:cNvSpPr>
                <a:spLocks noChangeArrowheads="1"/>
              </p:cNvSpPr>
              <p:nvPr/>
            </p:nvSpPr>
            <p:spPr bwMode="auto">
              <a:xfrm>
                <a:off x="223" y="1619"/>
                <a:ext cx="892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Cert. Auth.</a:t>
                </a:r>
              </a:p>
            </p:txBody>
          </p:sp>
        </p:grpSp>
        <p:grpSp>
          <p:nvGrpSpPr>
            <p:cNvPr id="8" name="Group 19"/>
            <p:cNvGrpSpPr>
              <a:grpSpLocks/>
            </p:cNvGrpSpPr>
            <p:nvPr/>
          </p:nvGrpSpPr>
          <p:grpSpPr bwMode="auto">
            <a:xfrm>
              <a:off x="191" y="1905"/>
              <a:ext cx="1108" cy="1245"/>
              <a:chOff x="191" y="1905"/>
              <a:chExt cx="1108" cy="1245"/>
            </a:xfrm>
          </p:grpSpPr>
          <p:pic>
            <p:nvPicPr>
              <p:cNvPr id="43028" name="Picture 20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91" y="1905"/>
                <a:ext cx="1108" cy="11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3029" name="AutoShape 21"/>
              <p:cNvSpPr>
                <a:spLocks noChangeArrowheads="1"/>
              </p:cNvSpPr>
              <p:nvPr/>
            </p:nvSpPr>
            <p:spPr bwMode="auto">
              <a:xfrm>
                <a:off x="412" y="2900"/>
                <a:ext cx="634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VOMS</a:t>
                </a:r>
              </a:p>
            </p:txBody>
          </p:sp>
        </p:grp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4676" y="735"/>
              <a:ext cx="1134" cy="1365"/>
              <a:chOff x="4676" y="735"/>
              <a:chExt cx="1134" cy="1365"/>
            </a:xfrm>
          </p:grpSpPr>
          <p:pic>
            <p:nvPicPr>
              <p:cNvPr id="43031" name="Picture 23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4676" y="735"/>
                <a:ext cx="1005" cy="1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3032" name="AutoShape 24"/>
              <p:cNvSpPr>
                <a:spLocks noChangeArrowheads="1"/>
              </p:cNvSpPr>
              <p:nvPr/>
            </p:nvSpPr>
            <p:spPr bwMode="auto">
              <a:xfrm>
                <a:off x="4994" y="1658"/>
                <a:ext cx="816" cy="442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1</a:t>
                </a:r>
                <a:r>
                  <a:rPr lang="en-GB" sz="2000" b="1" baseline="300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st</a:t>
                </a: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Level</a:t>
                </a:r>
              </a:p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user supp.</a:t>
                </a:r>
              </a:p>
            </p:txBody>
          </p:sp>
        </p:grpSp>
        <p:grpSp>
          <p:nvGrpSpPr>
            <p:cNvPr id="10" name="Group 25"/>
            <p:cNvGrpSpPr>
              <a:grpSpLocks/>
            </p:cNvGrpSpPr>
            <p:nvPr/>
          </p:nvGrpSpPr>
          <p:grpSpPr bwMode="auto">
            <a:xfrm>
              <a:off x="4233" y="3046"/>
              <a:ext cx="939" cy="910"/>
              <a:chOff x="4233" y="3046"/>
              <a:chExt cx="939" cy="910"/>
            </a:xfrm>
          </p:grpSpPr>
          <p:pic>
            <p:nvPicPr>
              <p:cNvPr id="43034" name="Picture 26" descr="filefolder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233" y="3046"/>
                <a:ext cx="939" cy="910"/>
              </a:xfrm>
              <a:prstGeom prst="rect">
                <a:avLst/>
              </a:prstGeom>
              <a:noFill/>
            </p:spPr>
          </p:pic>
          <p:sp>
            <p:nvSpPr>
              <p:cNvPr id="43035" name="AutoShape 27"/>
              <p:cNvSpPr>
                <a:spLocks noChangeArrowheads="1"/>
              </p:cNvSpPr>
              <p:nvPr/>
            </p:nvSpPr>
            <p:spPr bwMode="auto">
              <a:xfrm>
                <a:off x="4246" y="3417"/>
                <a:ext cx="709" cy="442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Data</a:t>
                </a:r>
              </a:p>
              <a:p>
                <a:pPr algn="ctr"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Catalogs</a:t>
                </a:r>
              </a:p>
            </p:txBody>
          </p:sp>
        </p:grpSp>
        <p:grpSp>
          <p:nvGrpSpPr>
            <p:cNvPr id="11" name="Group 28"/>
            <p:cNvGrpSpPr>
              <a:grpSpLocks/>
            </p:cNvGrpSpPr>
            <p:nvPr/>
          </p:nvGrpSpPr>
          <p:grpSpPr bwMode="auto">
            <a:xfrm>
              <a:off x="4113" y="1916"/>
              <a:ext cx="1521" cy="902"/>
              <a:chOff x="4113" y="1916"/>
              <a:chExt cx="1521" cy="902"/>
            </a:xfrm>
          </p:grpSpPr>
          <p:graphicFrame>
            <p:nvGraphicFramePr>
              <p:cNvPr id="43037" name="Object 29"/>
              <p:cNvGraphicFramePr>
                <a:graphicFrameLocks noChangeAspect="1"/>
              </p:cNvGraphicFramePr>
              <p:nvPr/>
            </p:nvGraphicFramePr>
            <p:xfrm>
              <a:off x="4113" y="1916"/>
              <a:ext cx="903" cy="902"/>
            </p:xfrm>
            <a:graphic>
              <a:graphicData uri="http://schemas.openxmlformats.org/presentationml/2006/ole">
                <p:oleObj spid="_x0000_s1028" r:id="rId11" imgW="2390760" imgH="2390760" progId="">
                  <p:embed/>
                </p:oleObj>
              </a:graphicData>
            </a:graphic>
          </p:graphicFrame>
          <p:sp>
            <p:nvSpPr>
              <p:cNvPr id="43038" name="AutoShape 30"/>
              <p:cNvSpPr>
                <a:spLocks noChangeArrowheads="1"/>
              </p:cNvSpPr>
              <p:nvPr/>
            </p:nvSpPr>
            <p:spPr bwMode="auto">
              <a:xfrm>
                <a:off x="4832" y="2503"/>
                <a:ext cx="802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Info. Syst.</a:t>
                </a:r>
              </a:p>
            </p:txBody>
          </p:sp>
        </p:grpSp>
        <p:grpSp>
          <p:nvGrpSpPr>
            <p:cNvPr id="12" name="Group 31"/>
            <p:cNvGrpSpPr>
              <a:grpSpLocks/>
            </p:cNvGrpSpPr>
            <p:nvPr/>
          </p:nvGrpSpPr>
          <p:grpSpPr bwMode="auto">
            <a:xfrm>
              <a:off x="3511" y="598"/>
              <a:ext cx="934" cy="1112"/>
              <a:chOff x="3511" y="598"/>
              <a:chExt cx="934" cy="1112"/>
            </a:xfrm>
          </p:grpSpPr>
          <p:graphicFrame>
            <p:nvGraphicFramePr>
              <p:cNvPr id="43040" name="Object 32"/>
              <p:cNvGraphicFramePr>
                <a:graphicFrameLocks noChangeAspect="1"/>
              </p:cNvGraphicFramePr>
              <p:nvPr/>
            </p:nvGraphicFramePr>
            <p:xfrm>
              <a:off x="3511" y="598"/>
              <a:ext cx="934" cy="895"/>
            </p:xfrm>
            <a:graphic>
              <a:graphicData uri="http://schemas.openxmlformats.org/presentationml/2006/ole">
                <p:oleObj spid="_x0000_s1027" r:id="rId12" imgW="762120" imgH="743040" progId="">
                  <p:embed/>
                </p:oleObj>
              </a:graphicData>
            </a:graphic>
          </p:graphicFrame>
          <p:sp>
            <p:nvSpPr>
              <p:cNvPr id="43041" name="AutoShape 33"/>
              <p:cNvSpPr>
                <a:spLocks noChangeArrowheads="1"/>
              </p:cNvSpPr>
              <p:nvPr/>
            </p:nvSpPr>
            <p:spPr bwMode="auto">
              <a:xfrm>
                <a:off x="3780" y="1460"/>
                <a:ext cx="461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L&amp;B</a:t>
                </a:r>
              </a:p>
            </p:txBody>
          </p:sp>
        </p:grpSp>
        <p:grpSp>
          <p:nvGrpSpPr>
            <p:cNvPr id="13" name="Group 34"/>
            <p:cNvGrpSpPr>
              <a:grpSpLocks/>
            </p:cNvGrpSpPr>
            <p:nvPr/>
          </p:nvGrpSpPr>
          <p:grpSpPr bwMode="auto">
            <a:xfrm>
              <a:off x="2631" y="590"/>
              <a:ext cx="737" cy="1001"/>
              <a:chOff x="2631" y="590"/>
              <a:chExt cx="737" cy="1001"/>
            </a:xfrm>
          </p:grpSpPr>
          <p:graphicFrame>
            <p:nvGraphicFramePr>
              <p:cNvPr id="43043" name="Object 35"/>
              <p:cNvGraphicFramePr>
                <a:graphicFrameLocks noChangeAspect="1"/>
              </p:cNvGraphicFramePr>
              <p:nvPr/>
            </p:nvGraphicFramePr>
            <p:xfrm>
              <a:off x="2631" y="590"/>
              <a:ext cx="737" cy="747"/>
            </p:xfrm>
            <a:graphic>
              <a:graphicData uri="http://schemas.openxmlformats.org/presentationml/2006/ole">
                <p:oleObj spid="_x0000_s1026" r:id="rId13" imgW="1295280" imgH="1314360" progId="">
                  <p:embed/>
                </p:oleObj>
              </a:graphicData>
            </a:graphic>
          </p:graphicFrame>
          <p:sp>
            <p:nvSpPr>
              <p:cNvPr id="43044" name="AutoShape 36"/>
              <p:cNvSpPr>
                <a:spLocks noChangeArrowheads="1"/>
              </p:cNvSpPr>
              <p:nvPr/>
            </p:nvSpPr>
            <p:spPr bwMode="auto">
              <a:xfrm>
                <a:off x="2716" y="1341"/>
                <a:ext cx="514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WMS</a:t>
                </a:r>
              </a:p>
            </p:txBody>
          </p:sp>
        </p:grpSp>
        <p:cxnSp>
          <p:nvCxnSpPr>
            <p:cNvPr id="43045" name="AutoShape 37"/>
            <p:cNvCxnSpPr>
              <a:cxnSpLocks noChangeShapeType="1"/>
              <a:stCxn id="43013" idx="0"/>
              <a:endCxn id="43044" idx="2"/>
            </p:cNvCxnSpPr>
            <p:nvPr/>
          </p:nvCxnSpPr>
          <p:spPr bwMode="auto">
            <a:xfrm rot="16200000">
              <a:off x="2728" y="1641"/>
              <a:ext cx="296" cy="195"/>
            </a:xfrm>
            <a:prstGeom prst="curvedConnector3">
              <a:avLst>
                <a:gd name="adj1" fmla="val 46958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46" name="AutoShape 38"/>
            <p:cNvCxnSpPr>
              <a:cxnSpLocks noChangeShapeType="1"/>
              <a:stCxn id="43013" idx="1"/>
              <a:endCxn id="43017" idx="2"/>
            </p:cNvCxnSpPr>
            <p:nvPr/>
          </p:nvCxnSpPr>
          <p:spPr bwMode="auto">
            <a:xfrm rot="5400000" flipH="1">
              <a:off x="1983" y="1506"/>
              <a:ext cx="503" cy="496"/>
            </a:xfrm>
            <a:prstGeom prst="curvedConnector3">
              <a:avLst>
                <a:gd name="adj1" fmla="val 59843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47" name="AutoShape 39"/>
            <p:cNvCxnSpPr>
              <a:cxnSpLocks noChangeShapeType="1"/>
              <a:stCxn id="43013" idx="2"/>
              <a:endCxn id="0" idx="3"/>
            </p:cNvCxnSpPr>
            <p:nvPr/>
          </p:nvCxnSpPr>
          <p:spPr bwMode="auto">
            <a:xfrm rot="10800000">
              <a:off x="1123" y="1125"/>
              <a:ext cx="1220" cy="1183"/>
            </a:xfrm>
            <a:prstGeom prst="curvedConnector3">
              <a:avLst>
                <a:gd name="adj1" fmla="val 70491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48" name="AutoShape 40"/>
            <p:cNvCxnSpPr>
              <a:cxnSpLocks noChangeShapeType="1"/>
              <a:stCxn id="43013" idx="7"/>
              <a:endCxn id="43041" idx="2"/>
            </p:cNvCxnSpPr>
            <p:nvPr/>
          </p:nvCxnSpPr>
          <p:spPr bwMode="auto">
            <a:xfrm rot="16200000">
              <a:off x="3394" y="1389"/>
              <a:ext cx="295" cy="938"/>
            </a:xfrm>
            <a:prstGeom prst="curvedConnector3">
              <a:avLst>
                <a:gd name="adj1" fmla="val 66778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49" name="AutoShape 41"/>
            <p:cNvCxnSpPr>
              <a:cxnSpLocks noChangeShapeType="1"/>
              <a:stCxn id="43013" idx="6"/>
              <a:endCxn id="0" idx="1"/>
            </p:cNvCxnSpPr>
            <p:nvPr/>
          </p:nvCxnSpPr>
          <p:spPr bwMode="auto">
            <a:xfrm flipV="1">
              <a:off x="3213" y="1238"/>
              <a:ext cx="1463" cy="1070"/>
            </a:xfrm>
            <a:prstGeom prst="curvedConnector3">
              <a:avLst>
                <a:gd name="adj1" fmla="val 81199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50" name="AutoShape 42"/>
            <p:cNvCxnSpPr>
              <a:cxnSpLocks noChangeShapeType="1"/>
              <a:stCxn id="43013" idx="5"/>
              <a:endCxn id="0" idx="1"/>
            </p:cNvCxnSpPr>
            <p:nvPr/>
          </p:nvCxnSpPr>
          <p:spPr bwMode="auto">
            <a:xfrm rot="5400000" flipH="1" flipV="1">
              <a:off x="3471" y="1969"/>
              <a:ext cx="243" cy="1040"/>
            </a:xfrm>
            <a:prstGeom prst="curvedConnector4">
              <a:avLst>
                <a:gd name="adj1" fmla="val 18106"/>
                <a:gd name="adj2" fmla="val 55866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51" name="AutoShape 43"/>
            <p:cNvCxnSpPr>
              <a:cxnSpLocks noChangeShapeType="1"/>
              <a:stCxn id="43013" idx="5"/>
              <a:endCxn id="0" idx="0"/>
            </p:cNvCxnSpPr>
            <p:nvPr/>
          </p:nvCxnSpPr>
          <p:spPr bwMode="auto">
            <a:xfrm rot="16200000" flipH="1">
              <a:off x="3670" y="2013"/>
              <a:ext cx="436" cy="1630"/>
            </a:xfrm>
            <a:prstGeom prst="curvedConnector3">
              <a:avLst>
                <a:gd name="adj1" fmla="val 61241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52" name="AutoShape 44"/>
            <p:cNvCxnSpPr>
              <a:cxnSpLocks noChangeShapeType="1"/>
              <a:stCxn id="43013" idx="4"/>
              <a:endCxn id="0" idx="0"/>
            </p:cNvCxnSpPr>
            <p:nvPr/>
          </p:nvCxnSpPr>
          <p:spPr bwMode="auto">
            <a:xfrm rot="16200000" flipH="1">
              <a:off x="2814" y="2692"/>
              <a:ext cx="208" cy="280"/>
            </a:xfrm>
            <a:prstGeom prst="curvedConnector3">
              <a:avLst>
                <a:gd name="adj1" fmla="val 45194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53" name="AutoShape 45"/>
            <p:cNvCxnSpPr>
              <a:cxnSpLocks noChangeShapeType="1"/>
              <a:stCxn id="43013" idx="3"/>
              <a:endCxn id="0" idx="0"/>
            </p:cNvCxnSpPr>
            <p:nvPr/>
          </p:nvCxnSpPr>
          <p:spPr bwMode="auto">
            <a:xfrm rot="5400000">
              <a:off x="1752" y="2423"/>
              <a:ext cx="544" cy="918"/>
            </a:xfrm>
            <a:prstGeom prst="curvedConnector3">
              <a:avLst>
                <a:gd name="adj1" fmla="val 59009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3054" name="AutoShape 46"/>
            <p:cNvCxnSpPr>
              <a:cxnSpLocks noChangeShapeType="1"/>
              <a:stCxn id="43013" idx="2"/>
            </p:cNvCxnSpPr>
            <p:nvPr/>
          </p:nvCxnSpPr>
          <p:spPr bwMode="auto">
            <a:xfrm rot="10800000" flipV="1">
              <a:off x="1410" y="2308"/>
              <a:ext cx="933" cy="264"/>
            </a:xfrm>
            <a:prstGeom prst="curvedConnector3">
              <a:avLst>
                <a:gd name="adj1" fmla="val 48981"/>
              </a:avLst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43055" name="Oval 47"/>
          <p:cNvSpPr>
            <a:spLocks noChangeArrowheads="1"/>
          </p:cNvSpPr>
          <p:nvPr/>
        </p:nvSpPr>
        <p:spPr bwMode="auto">
          <a:xfrm>
            <a:off x="7056438" y="1117600"/>
            <a:ext cx="2166937" cy="210661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8" name="Oval 47"/>
          <p:cNvSpPr>
            <a:spLocks noChangeArrowheads="1"/>
          </p:cNvSpPr>
          <p:nvPr/>
        </p:nvSpPr>
        <p:spPr bwMode="auto">
          <a:xfrm>
            <a:off x="0" y="1269206"/>
            <a:ext cx="2166937" cy="210661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55" grpId="0" animBg="1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47851" y="173038"/>
            <a:ext cx="7127874" cy="1143000"/>
          </a:xfrm>
          <a:noFill/>
        </p:spPr>
        <p:txBody>
          <a:bodyPr/>
          <a:lstStyle/>
          <a:p>
            <a:pPr algn="l"/>
            <a:r>
              <a:rPr lang="en-GB" sz="3200" dirty="0" smtClean="0"/>
              <a:t>Consolidating the Regional Infrastructure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748088" y="3209925"/>
            <a:ext cx="1409700" cy="1277938"/>
            <a:chOff x="2361" y="1905"/>
            <a:chExt cx="888" cy="805"/>
          </a:xfrm>
        </p:grpSpPr>
        <p:sp>
          <p:nvSpPr>
            <p:cNvPr id="44036" name="Text Box 4"/>
            <p:cNvSpPr txBox="1">
              <a:spLocks noChangeArrowheads="1"/>
            </p:cNvSpPr>
            <p:nvPr/>
          </p:nvSpPr>
          <p:spPr bwMode="auto">
            <a:xfrm>
              <a:off x="2423" y="2079"/>
              <a:ext cx="826" cy="4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buFont typeface="Wingdings" pitchFamily="2" charset="2"/>
                <a:buNone/>
              </a:pPr>
              <a:r>
                <a:rPr lang="en-GB" sz="3800" b="1">
                  <a:latin typeface="Times New Roman" pitchFamily="18" charset="0"/>
                </a:rPr>
                <a:t>MED</a:t>
              </a:r>
            </a:p>
          </p:txBody>
        </p:sp>
        <p:sp>
          <p:nvSpPr>
            <p:cNvPr id="44037" name="Oval 5"/>
            <p:cNvSpPr>
              <a:spLocks noChangeArrowheads="1"/>
            </p:cNvSpPr>
            <p:nvPr/>
          </p:nvSpPr>
          <p:spPr bwMode="auto">
            <a:xfrm>
              <a:off x="2361" y="1905"/>
              <a:ext cx="834" cy="805"/>
            </a:xfrm>
            <a:prstGeom prst="ellipse">
              <a:avLst/>
            </a:prstGeom>
            <a:noFill/>
            <a:ln w="5715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79388" y="1020763"/>
            <a:ext cx="9028112" cy="5821362"/>
            <a:chOff x="113" y="526"/>
            <a:chExt cx="5687" cy="3667"/>
          </a:xfrm>
        </p:grpSpPr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1123" y="3137"/>
              <a:ext cx="1248" cy="1056"/>
              <a:chOff x="1123" y="3137"/>
              <a:chExt cx="1248" cy="1056"/>
            </a:xfrm>
          </p:grpSpPr>
          <p:sp>
            <p:nvSpPr>
              <p:cNvPr id="44040" name="AutoShape 8"/>
              <p:cNvSpPr>
                <a:spLocks noChangeArrowheads="1"/>
              </p:cNvSpPr>
              <p:nvPr/>
            </p:nvSpPr>
            <p:spPr bwMode="auto">
              <a:xfrm>
                <a:off x="1164" y="3943"/>
                <a:ext cx="1125" cy="250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algn="ctr" defTabSz="914400" eaLnBrk="0" hangingPunct="0">
                  <a:buClr>
                    <a:srgbClr val="2B519A"/>
                  </a:buClr>
                  <a:buSzPct val="100000"/>
                  <a:buFont typeface="Arial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20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M/W release</a:t>
                </a:r>
              </a:p>
            </p:txBody>
          </p:sp>
          <p:pic>
            <p:nvPicPr>
              <p:cNvPr id="44041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23" y="3137"/>
                <a:ext cx="1248" cy="86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113" y="526"/>
              <a:ext cx="5687" cy="3643"/>
              <a:chOff x="113" y="526"/>
              <a:chExt cx="5687" cy="3643"/>
            </a:xfrm>
          </p:grpSpPr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1539" y="594"/>
                <a:ext cx="895" cy="908"/>
                <a:chOff x="2324" y="633"/>
                <a:chExt cx="1143" cy="1139"/>
              </a:xfrm>
            </p:grpSpPr>
            <p:pic>
              <p:nvPicPr>
                <p:cNvPr id="44044" name="Picture 12" descr="monitoring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2345" y="633"/>
                  <a:ext cx="892" cy="879"/>
                </a:xfrm>
                <a:prstGeom prst="rect">
                  <a:avLst/>
                </a:prstGeom>
                <a:noFill/>
              </p:spPr>
            </p:pic>
            <p:sp>
              <p:nvSpPr>
                <p:cNvPr id="44045" name="AutoShape 13"/>
                <p:cNvSpPr>
                  <a:spLocks noChangeArrowheads="1"/>
                </p:cNvSpPr>
                <p:nvPr/>
              </p:nvSpPr>
              <p:spPr bwMode="auto">
                <a:xfrm>
                  <a:off x="2324" y="1458"/>
                  <a:ext cx="1143" cy="314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Monitoring</a:t>
                  </a:r>
                </a:p>
              </p:txBody>
            </p:sp>
          </p:grpSp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2634" y="2936"/>
                <a:ext cx="914" cy="1233"/>
                <a:chOff x="4661" y="1813"/>
                <a:chExt cx="914" cy="1233"/>
              </a:xfrm>
            </p:grpSpPr>
            <p:pic>
              <p:nvPicPr>
                <p:cNvPr id="44047" name="Picture 1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4661" y="1813"/>
                  <a:ext cx="847" cy="1066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48" name="AutoShape 16"/>
                <p:cNvSpPr>
                  <a:spLocks noChangeArrowheads="1"/>
                </p:cNvSpPr>
                <p:nvPr/>
              </p:nvSpPr>
              <p:spPr bwMode="auto">
                <a:xfrm>
                  <a:off x="4679" y="2796"/>
                  <a:ext cx="896" cy="250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Accounting</a:t>
                  </a:r>
                </a:p>
              </p:txBody>
            </p:sp>
          </p:grpSp>
          <p:grpSp>
            <p:nvGrpSpPr>
              <p:cNvPr id="8" name="Group 17"/>
              <p:cNvGrpSpPr>
                <a:grpSpLocks/>
              </p:cNvGrpSpPr>
              <p:nvPr/>
            </p:nvGrpSpPr>
            <p:grpSpPr bwMode="auto">
              <a:xfrm>
                <a:off x="113" y="578"/>
                <a:ext cx="1016" cy="1301"/>
                <a:chOff x="113" y="578"/>
                <a:chExt cx="1016" cy="1301"/>
              </a:xfrm>
            </p:grpSpPr>
            <p:pic>
              <p:nvPicPr>
                <p:cNvPr id="44050" name="Picture 18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48" y="578"/>
                  <a:ext cx="875" cy="109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51" name="AutoShape 19"/>
                <p:cNvSpPr>
                  <a:spLocks noChangeArrowheads="1"/>
                </p:cNvSpPr>
                <p:nvPr/>
              </p:nvSpPr>
              <p:spPr bwMode="auto">
                <a:xfrm>
                  <a:off x="113" y="1629"/>
                  <a:ext cx="1016" cy="250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Catch-all CA</a:t>
                  </a:r>
                </a:p>
              </p:txBody>
            </p:sp>
          </p:grpSp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>
                <a:off x="162" y="1905"/>
                <a:ext cx="1137" cy="1245"/>
                <a:chOff x="162" y="1905"/>
                <a:chExt cx="1137" cy="1245"/>
              </a:xfrm>
            </p:grpSpPr>
            <p:pic>
              <p:nvPicPr>
                <p:cNvPr id="44053" name="Picture 21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91" y="1905"/>
                  <a:ext cx="1108" cy="110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54" name="AutoShape 22"/>
                <p:cNvSpPr>
                  <a:spLocks noChangeArrowheads="1"/>
                </p:cNvSpPr>
                <p:nvPr/>
              </p:nvSpPr>
              <p:spPr bwMode="auto">
                <a:xfrm>
                  <a:off x="162" y="2900"/>
                  <a:ext cx="1095" cy="250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Global VOMS</a:t>
                  </a:r>
                </a:p>
              </p:txBody>
            </p:sp>
          </p:grpSp>
          <p:grpSp>
            <p:nvGrpSpPr>
              <p:cNvPr id="10" name="Group 23"/>
              <p:cNvGrpSpPr>
                <a:grpSpLocks/>
              </p:cNvGrpSpPr>
              <p:nvPr/>
            </p:nvGrpSpPr>
            <p:grpSpPr bwMode="auto">
              <a:xfrm>
                <a:off x="4666" y="705"/>
                <a:ext cx="1134" cy="1365"/>
                <a:chOff x="4676" y="735"/>
                <a:chExt cx="1134" cy="1365"/>
              </a:xfrm>
            </p:grpSpPr>
            <p:pic>
              <p:nvPicPr>
                <p:cNvPr id="44056" name="Picture 24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4676" y="735"/>
                  <a:ext cx="1005" cy="100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57" name="AutoShape 25"/>
                <p:cNvSpPr>
                  <a:spLocks noChangeArrowheads="1"/>
                </p:cNvSpPr>
                <p:nvPr/>
              </p:nvSpPr>
              <p:spPr bwMode="auto">
                <a:xfrm>
                  <a:off x="4994" y="1658"/>
                  <a:ext cx="816" cy="442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2</a:t>
                  </a:r>
                  <a:r>
                    <a:rPr lang="en-GB" sz="2000" b="1" baseline="3000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nd</a:t>
                  </a: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 Level</a:t>
                  </a:r>
                </a:p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user supp.</a:t>
                  </a:r>
                </a:p>
              </p:txBody>
            </p:sp>
          </p:grpSp>
          <p:grpSp>
            <p:nvGrpSpPr>
              <p:cNvPr id="11" name="Group 26"/>
              <p:cNvGrpSpPr>
                <a:grpSpLocks/>
              </p:cNvGrpSpPr>
              <p:nvPr/>
            </p:nvGrpSpPr>
            <p:grpSpPr bwMode="auto">
              <a:xfrm>
                <a:off x="4093" y="1886"/>
                <a:ext cx="1561" cy="1029"/>
                <a:chOff x="4113" y="1916"/>
                <a:chExt cx="1561" cy="1029"/>
              </a:xfrm>
            </p:grpSpPr>
            <p:graphicFrame>
              <p:nvGraphicFramePr>
                <p:cNvPr id="44059" name="Object 27"/>
                <p:cNvGraphicFramePr>
                  <a:graphicFrameLocks noChangeAspect="1"/>
                </p:cNvGraphicFramePr>
                <p:nvPr/>
              </p:nvGraphicFramePr>
              <p:xfrm>
                <a:off x="4113" y="1916"/>
                <a:ext cx="903" cy="902"/>
              </p:xfrm>
              <a:graphic>
                <a:graphicData uri="http://schemas.openxmlformats.org/presentationml/2006/ole">
                  <p:oleObj spid="_x0000_s2050" r:id="rId9" imgW="2390760" imgH="2390760" progId="">
                    <p:embed/>
                  </p:oleObj>
                </a:graphicData>
              </a:graphic>
            </p:graphicFrame>
            <p:sp>
              <p:nvSpPr>
                <p:cNvPr id="44060" name="AutoShape 28"/>
                <p:cNvSpPr>
                  <a:spLocks noChangeArrowheads="1"/>
                </p:cNvSpPr>
                <p:nvPr/>
              </p:nvSpPr>
              <p:spPr bwMode="auto">
                <a:xfrm>
                  <a:off x="4832" y="2503"/>
                  <a:ext cx="842" cy="442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Gen. Info. </a:t>
                  </a:r>
                </a:p>
                <a:p>
                  <a:pPr algn="ctr"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System</a:t>
                  </a:r>
                </a:p>
              </p:txBody>
            </p:sp>
          </p:grpSp>
          <p:cxnSp>
            <p:nvCxnSpPr>
              <p:cNvPr id="44061" name="AutoShape 29"/>
              <p:cNvCxnSpPr>
                <a:cxnSpLocks noChangeShapeType="1"/>
                <a:stCxn id="44037" idx="0"/>
                <a:endCxn id="0" idx="2"/>
              </p:cNvCxnSpPr>
              <p:nvPr/>
            </p:nvCxnSpPr>
            <p:spPr bwMode="auto">
              <a:xfrm rot="16200000">
                <a:off x="2814" y="1494"/>
                <a:ext cx="357" cy="429"/>
              </a:xfrm>
              <a:prstGeom prst="curvedConnector3">
                <a:avLst>
                  <a:gd name="adj1" fmla="val 47620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2" name="AutoShape 30"/>
              <p:cNvCxnSpPr>
                <a:cxnSpLocks noChangeShapeType="1"/>
                <a:stCxn id="44037" idx="1"/>
                <a:endCxn id="44045" idx="2"/>
              </p:cNvCxnSpPr>
              <p:nvPr/>
            </p:nvCxnSpPr>
            <p:spPr bwMode="auto">
              <a:xfrm rot="5400000" flipH="1">
                <a:off x="1983" y="1506"/>
                <a:ext cx="503" cy="496"/>
              </a:xfrm>
              <a:prstGeom prst="curvedConnector3">
                <a:avLst>
                  <a:gd name="adj1" fmla="val 59843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3" name="AutoShape 31"/>
              <p:cNvCxnSpPr>
                <a:cxnSpLocks noChangeShapeType="1"/>
                <a:stCxn id="44037" idx="2"/>
                <a:endCxn id="0" idx="3"/>
              </p:cNvCxnSpPr>
              <p:nvPr/>
            </p:nvCxnSpPr>
            <p:spPr bwMode="auto">
              <a:xfrm rot="10800000">
                <a:off x="1123" y="1125"/>
                <a:ext cx="1220" cy="1183"/>
              </a:xfrm>
              <a:prstGeom prst="curvedConnector3">
                <a:avLst>
                  <a:gd name="adj1" fmla="val 75407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4" name="AutoShape 32"/>
              <p:cNvCxnSpPr>
                <a:cxnSpLocks noChangeShapeType="1"/>
                <a:stCxn id="44037" idx="6"/>
                <a:endCxn id="0" idx="1"/>
              </p:cNvCxnSpPr>
              <p:nvPr/>
            </p:nvCxnSpPr>
            <p:spPr bwMode="auto">
              <a:xfrm flipV="1">
                <a:off x="3213" y="1208"/>
                <a:ext cx="1453" cy="1100"/>
              </a:xfrm>
              <a:prstGeom prst="curvedConnector3">
                <a:avLst>
                  <a:gd name="adj1" fmla="val 49347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5" name="AutoShape 33"/>
              <p:cNvCxnSpPr>
                <a:cxnSpLocks noChangeShapeType="1"/>
                <a:stCxn id="44037" idx="5"/>
                <a:endCxn id="0" idx="1"/>
              </p:cNvCxnSpPr>
              <p:nvPr/>
            </p:nvCxnSpPr>
            <p:spPr bwMode="auto">
              <a:xfrm rot="5400000" flipH="1" flipV="1">
                <a:off x="3446" y="1964"/>
                <a:ext cx="273" cy="1020"/>
              </a:xfrm>
              <a:prstGeom prst="curvedConnector4">
                <a:avLst>
                  <a:gd name="adj1" fmla="val 38093"/>
                  <a:gd name="adj2" fmla="val 69704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6" name="AutoShape 34"/>
              <p:cNvCxnSpPr>
                <a:cxnSpLocks noChangeShapeType="1"/>
                <a:stCxn id="44037" idx="5"/>
                <a:endCxn id="0" idx="0"/>
              </p:cNvCxnSpPr>
              <p:nvPr/>
            </p:nvCxnSpPr>
            <p:spPr bwMode="auto">
              <a:xfrm rot="16200000" flipH="1">
                <a:off x="3679" y="2004"/>
                <a:ext cx="402" cy="1613"/>
              </a:xfrm>
              <a:prstGeom prst="curvedConnector3">
                <a:avLst>
                  <a:gd name="adj1" fmla="val 62190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7" name="AutoShape 35"/>
              <p:cNvCxnSpPr>
                <a:cxnSpLocks noChangeShapeType="1"/>
                <a:stCxn id="44037" idx="4"/>
                <a:endCxn id="0" idx="0"/>
              </p:cNvCxnSpPr>
              <p:nvPr/>
            </p:nvCxnSpPr>
            <p:spPr bwMode="auto">
              <a:xfrm rot="16200000" flipH="1">
                <a:off x="2814" y="2692"/>
                <a:ext cx="208" cy="280"/>
              </a:xfrm>
              <a:prstGeom prst="curvedConnector3">
                <a:avLst>
                  <a:gd name="adj1" fmla="val 45194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8" name="AutoShape 36"/>
              <p:cNvCxnSpPr>
                <a:cxnSpLocks noChangeShapeType="1"/>
                <a:stCxn id="44037" idx="3"/>
                <a:endCxn id="0" idx="0"/>
              </p:cNvCxnSpPr>
              <p:nvPr/>
            </p:nvCxnSpPr>
            <p:spPr bwMode="auto">
              <a:xfrm rot="5400000">
                <a:off x="1851" y="2506"/>
                <a:ext cx="527" cy="736"/>
              </a:xfrm>
              <a:prstGeom prst="curvedConnector3">
                <a:avLst>
                  <a:gd name="adj1" fmla="val 59394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44069" name="AutoShape 37"/>
              <p:cNvCxnSpPr>
                <a:cxnSpLocks noChangeShapeType="1"/>
              </p:cNvCxnSpPr>
              <p:nvPr/>
            </p:nvCxnSpPr>
            <p:spPr bwMode="auto">
              <a:xfrm rot="10800000" flipV="1">
                <a:off x="1410" y="2308"/>
                <a:ext cx="933" cy="264"/>
              </a:xfrm>
              <a:prstGeom prst="curvedConnector3">
                <a:avLst>
                  <a:gd name="adj1" fmla="val 48981"/>
                </a:avLst>
              </a:prstGeom>
              <a:noFill/>
              <a:ln w="952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  <p:grpSp>
            <p:nvGrpSpPr>
              <p:cNvPr id="12" name="Group 38"/>
              <p:cNvGrpSpPr>
                <a:grpSpLocks/>
              </p:cNvGrpSpPr>
              <p:nvPr/>
            </p:nvGrpSpPr>
            <p:grpSpPr bwMode="auto">
              <a:xfrm>
                <a:off x="4051" y="3012"/>
                <a:ext cx="1269" cy="1019"/>
                <a:chOff x="4051" y="3042"/>
                <a:chExt cx="1269" cy="1019"/>
              </a:xfrm>
            </p:grpSpPr>
            <p:pic>
              <p:nvPicPr>
                <p:cNvPr id="44071" name="Picture 39"/>
                <p:cNvPicPr>
                  <a:picLocks noChangeAspect="1" noChangeArrowheads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4167" y="3042"/>
                  <a:ext cx="1038" cy="82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72" name="AutoShape 40"/>
                <p:cNvSpPr>
                  <a:spLocks noChangeArrowheads="1"/>
                </p:cNvSpPr>
                <p:nvPr/>
              </p:nvSpPr>
              <p:spPr bwMode="auto">
                <a:xfrm>
                  <a:off x="4051" y="3811"/>
                  <a:ext cx="1269" cy="250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Knowledge repo.</a:t>
                  </a:r>
                </a:p>
              </p:txBody>
            </p:sp>
          </p:grpSp>
          <p:grpSp>
            <p:nvGrpSpPr>
              <p:cNvPr id="13" name="Group 41"/>
              <p:cNvGrpSpPr>
                <a:grpSpLocks/>
              </p:cNvGrpSpPr>
              <p:nvPr/>
            </p:nvGrpSpPr>
            <p:grpSpPr bwMode="auto">
              <a:xfrm>
                <a:off x="2742" y="526"/>
                <a:ext cx="1879" cy="1004"/>
                <a:chOff x="2742" y="526"/>
                <a:chExt cx="1879" cy="1004"/>
              </a:xfrm>
            </p:grpSpPr>
            <p:pic>
              <p:nvPicPr>
                <p:cNvPr id="44074" name="Picture 42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2742" y="543"/>
                  <a:ext cx="930" cy="98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4075" name="AutoShape 43"/>
                <p:cNvSpPr>
                  <a:spLocks noChangeArrowheads="1"/>
                </p:cNvSpPr>
                <p:nvPr/>
              </p:nvSpPr>
              <p:spPr bwMode="auto">
                <a:xfrm>
                  <a:off x="3607" y="526"/>
                  <a:ext cx="1014" cy="442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High level</a:t>
                  </a:r>
                </a:p>
                <a:p>
                  <a:pPr algn="ctr" defTabSz="914400" eaLnBrk="0" hangingPunct="0">
                    <a:buClr>
                      <a:srgbClr val="2B519A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en-GB" sz="2000" b="1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rPr>
                    <a:t>Grid services</a:t>
                  </a:r>
                </a:p>
              </p:txBody>
            </p:sp>
          </p:grpSp>
        </p:grpSp>
      </p:grp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6949758" y="1117600"/>
            <a:ext cx="2166937" cy="210661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5" name="Oval 45"/>
          <p:cNvSpPr>
            <a:spLocks noChangeArrowheads="1"/>
          </p:cNvSpPr>
          <p:nvPr/>
        </p:nvSpPr>
        <p:spPr bwMode="auto">
          <a:xfrm>
            <a:off x="0" y="1187816"/>
            <a:ext cx="2166937" cy="210661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6" name="Oval 45"/>
          <p:cNvSpPr>
            <a:spLocks noChangeArrowheads="1"/>
          </p:cNvSpPr>
          <p:nvPr/>
        </p:nvSpPr>
        <p:spPr bwMode="auto">
          <a:xfrm>
            <a:off x="6323806" y="4697412"/>
            <a:ext cx="2166937" cy="210661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77" grpId="0" animBg="1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ea typeface="ヒラギノ角ゴ Pro W3" pitchFamily="-110" charset="-128"/>
              </a:rPr>
              <a:t>Task 4.2 - Implementation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249238" y="1216025"/>
            <a:ext cx="8229600" cy="4792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ea typeface="ヒラギノ角ゴ Pro W3" pitchFamily="-110" charset="-128"/>
              </a:rPr>
              <a:t>Task 4.2 will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ヒラギノ角ゴ Pro W3" pitchFamily="-110" charset="-128"/>
              </a:rPr>
              <a:t>Support partners to set up and run national CAs</a:t>
            </a:r>
          </a:p>
          <a:p>
            <a:pPr lvl="2">
              <a:lnSpc>
                <a:spcPct val="90000"/>
              </a:lnSpc>
            </a:pPr>
            <a:r>
              <a:rPr lang="en-US" sz="2000" smtClean="0">
                <a:ea typeface="ヒラギノ角ゴ Pro W3" pitchFamily="-110" charset="-128"/>
              </a:rPr>
              <a:t>Summarizing the current status in each country/NGI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ヒラギノ角ゴ Pro W3" pitchFamily="-110" charset="-128"/>
              </a:rPr>
              <a:t>Guide them about the EUGridPMA Certification Policy and Certification Practice Statements</a:t>
            </a:r>
          </a:p>
          <a:p>
            <a:pPr lvl="2">
              <a:lnSpc>
                <a:spcPct val="90000"/>
              </a:lnSpc>
            </a:pPr>
            <a:r>
              <a:rPr lang="en-US" sz="2000" smtClean="0">
                <a:ea typeface="ヒラギノ角ゴ Pro W3" pitchFamily="-110" charset="-128"/>
              </a:rPr>
              <a:t>Aiming at having them accredited by the EUGridPMA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ヒラギノ角ゴ Pro W3" pitchFamily="-110" charset="-128"/>
              </a:rPr>
              <a:t>Operate the CAs in the Med countries</a:t>
            </a:r>
          </a:p>
          <a:p>
            <a:pPr lvl="2">
              <a:lnSpc>
                <a:spcPct val="90000"/>
              </a:lnSpc>
            </a:pPr>
            <a:r>
              <a:rPr lang="en-US" sz="2000" smtClean="0">
                <a:ea typeface="ヒラギノ角ゴ Pro W3" pitchFamily="-110" charset="-128"/>
              </a:rPr>
              <a:t>In direct contact and collaboration with the NGIs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ヒラギノ角ゴ Pro W3" pitchFamily="-110" charset="-128"/>
              </a:rPr>
              <a:t>Organize the users support with respect to the catch-all CA (IGI/INFNGRID)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ヒラギノ角ゴ Pro W3" pitchFamily="-110" charset="-128"/>
              </a:rPr>
              <a:t>Ensure packaging and distribution of  the CAs files and documents once all partners have their operational CA</a:t>
            </a:r>
          </a:p>
          <a:p>
            <a:pPr lvl="1">
              <a:lnSpc>
                <a:spcPct val="90000"/>
              </a:lnSpc>
            </a:pPr>
            <a:endParaRPr lang="en-US" sz="2400" smtClean="0">
              <a:ea typeface="ヒラギノ角ゴ Pro W3" pitchFamily="-110" charset="-128"/>
            </a:endParaRPr>
          </a:p>
          <a:p>
            <a:pPr lvl="1">
              <a:lnSpc>
                <a:spcPct val="90000"/>
              </a:lnSpc>
            </a:pPr>
            <a:endParaRPr lang="en-US" sz="2400" smtClean="0">
              <a:ea typeface="ヒラギノ角ゴ Pro W3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/>
            <a:r>
              <a:rPr lang="tr-TR" dirty="0" smtClean="0">
                <a:ea typeface="ヒラギノ角ゴ Pro W3" pitchFamily="-110" charset="-128"/>
              </a:rPr>
              <a:t>CA </a:t>
            </a:r>
            <a:r>
              <a:rPr lang="tr-TR" dirty="0" err="1" smtClean="0">
                <a:ea typeface="ヒラギノ角ゴ Pro W3" pitchFamily="-110" charset="-128"/>
              </a:rPr>
              <a:t>Progress</a:t>
            </a:r>
            <a:r>
              <a:rPr lang="tr-TR" dirty="0" smtClean="0">
                <a:ea typeface="ヒラギノ角ゴ Pro W3" pitchFamily="-110" charset="-128"/>
              </a:rPr>
              <a:t> in </a:t>
            </a:r>
            <a:r>
              <a:rPr lang="tr-TR" dirty="0" err="1" smtClean="0">
                <a:ea typeface="ヒラギノ角ゴ Pro W3" pitchFamily="-110" charset="-128"/>
              </a:rPr>
              <a:t>the</a:t>
            </a:r>
            <a:r>
              <a:rPr lang="tr-TR" dirty="0" smtClean="0">
                <a:ea typeface="ヒラギノ角ゴ Pro W3" pitchFamily="-110" charset="-128"/>
              </a:rPr>
              <a:t> MED </a:t>
            </a:r>
            <a:r>
              <a:rPr lang="tr-TR" dirty="0" err="1" smtClean="0">
                <a:ea typeface="ヒラギノ角ゴ Pro W3" pitchFamily="-110" charset="-128"/>
              </a:rPr>
              <a:t>Region</a:t>
            </a:r>
            <a:endParaRPr lang="en-US" dirty="0" smtClean="0">
              <a:ea typeface="ヒラギノ角ゴ Pro W3" pitchFamily="-110" charset="-128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249238" y="1371600"/>
            <a:ext cx="8229600" cy="407870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r-TR" sz="2400" dirty="0" smtClean="0"/>
              <a:t>P</a:t>
            </a:r>
            <a:r>
              <a:rPr lang="en-GB" sz="2400" dirty="0" err="1" smtClean="0"/>
              <a:t>roject</a:t>
            </a:r>
            <a:r>
              <a:rPr lang="en-GB" sz="2400" dirty="0" smtClean="0"/>
              <a:t> partner count</a:t>
            </a:r>
            <a:r>
              <a:rPr lang="tr-TR" sz="2400" dirty="0" smtClean="0"/>
              <a:t>r</a:t>
            </a:r>
            <a:r>
              <a:rPr lang="en-GB" sz="2400" dirty="0" err="1" smtClean="0"/>
              <a:t>ies</a:t>
            </a:r>
            <a:r>
              <a:rPr lang="en-GB" sz="2400" dirty="0" smtClean="0"/>
              <a:t> </a:t>
            </a:r>
            <a:r>
              <a:rPr lang="tr-TR" sz="2400" dirty="0" err="1" smtClean="0"/>
              <a:t>Italy</a:t>
            </a:r>
            <a:r>
              <a:rPr lang="tr-TR" sz="2400" dirty="0" smtClean="0"/>
              <a:t>, </a:t>
            </a:r>
            <a:r>
              <a:rPr lang="en-GB" sz="2400" dirty="0" smtClean="0"/>
              <a:t>Morocco, Turkey and Cyprus already have their own running Certification Authorities.</a:t>
            </a:r>
            <a:endParaRPr lang="tr-TR" sz="2400" dirty="0" smtClean="0">
              <a:ea typeface="ヒラギノ角ゴ Pro W3" pitchFamily="-110" charset="-128"/>
            </a:endParaRPr>
          </a:p>
          <a:p>
            <a:pPr>
              <a:lnSpc>
                <a:spcPct val="90000"/>
              </a:lnSpc>
            </a:pPr>
            <a:r>
              <a:rPr lang="tr-TR" sz="2800" dirty="0" err="1" smtClean="0">
                <a:ea typeface="ヒラギノ角ゴ Pro W3" pitchFamily="-110" charset="-128"/>
              </a:rPr>
              <a:t>Syria</a:t>
            </a:r>
            <a:endParaRPr lang="en-US" sz="2400" dirty="0" smtClean="0">
              <a:ea typeface="ヒラギノ角ゴ Pro W3" pitchFamily="-110" charset="-128"/>
            </a:endParaRPr>
          </a:p>
          <a:p>
            <a:pPr lvl="1"/>
            <a:r>
              <a:rPr lang="en-GB" sz="2400" dirty="0" smtClean="0"/>
              <a:t>the CP/CPS documents have been already submitted to the </a:t>
            </a:r>
            <a:r>
              <a:rPr lang="en-GB" sz="2400" dirty="0" err="1" smtClean="0"/>
              <a:t>EUGridPMA</a:t>
            </a:r>
            <a:r>
              <a:rPr lang="en-GB" sz="2400" dirty="0" smtClean="0"/>
              <a:t> for accreditation, and a first review has already taken place.</a:t>
            </a:r>
            <a:endParaRPr lang="tr-TR" sz="2400" dirty="0" smtClean="0"/>
          </a:p>
          <a:p>
            <a:r>
              <a:rPr lang="tr-TR" sz="2800" dirty="0" err="1" smtClean="0"/>
              <a:t>Algeria</a:t>
            </a:r>
            <a:endParaRPr lang="tr-TR" sz="2800" dirty="0" smtClean="0"/>
          </a:p>
          <a:p>
            <a:pPr lvl="1"/>
            <a:r>
              <a:rPr lang="tr-TR" sz="2400" dirty="0" smtClean="0"/>
              <a:t>DZ e-</a:t>
            </a:r>
            <a:r>
              <a:rPr lang="tr-TR" sz="2400" dirty="0" err="1" smtClean="0"/>
              <a:t>Science</a:t>
            </a:r>
            <a:r>
              <a:rPr lang="tr-TR" sz="2400" dirty="0" smtClean="0"/>
              <a:t> CP/CPS </a:t>
            </a:r>
            <a:r>
              <a:rPr lang="tr-TR" sz="2400" dirty="0" err="1" smtClean="0"/>
              <a:t>document</a:t>
            </a:r>
            <a:r>
              <a:rPr lang="en-GB" sz="2400" dirty="0" smtClean="0"/>
              <a:t> has been already submitted to the </a:t>
            </a:r>
            <a:r>
              <a:rPr lang="en-GB" sz="2400" dirty="0" err="1" smtClean="0"/>
              <a:t>EUGridPMA</a:t>
            </a:r>
            <a:r>
              <a:rPr lang="tr-TR" sz="2400" dirty="0" smtClean="0"/>
              <a:t> (</a:t>
            </a:r>
            <a:r>
              <a:rPr lang="tr-TR" sz="2400" dirty="0" err="1" smtClean="0"/>
              <a:t>Waiting</a:t>
            </a:r>
            <a:r>
              <a:rPr lang="tr-TR" sz="2400" dirty="0" smtClean="0"/>
              <a:t> </a:t>
            </a:r>
            <a:r>
              <a:rPr lang="tr-TR" sz="2400" dirty="0" err="1" smtClean="0"/>
              <a:t>for</a:t>
            </a:r>
            <a:r>
              <a:rPr lang="tr-TR" sz="2400" dirty="0" smtClean="0"/>
              <a:t> </a:t>
            </a:r>
            <a:r>
              <a:rPr lang="tr-TR" sz="2400" dirty="0" err="1" smtClean="0"/>
              <a:t>review</a:t>
            </a:r>
            <a:r>
              <a:rPr lang="tr-TR" sz="2400" dirty="0" smtClean="0"/>
              <a:t>)</a:t>
            </a:r>
          </a:p>
          <a:p>
            <a:pPr lvl="1"/>
            <a:endParaRPr lang="tr-TR" dirty="0" smtClean="0"/>
          </a:p>
          <a:p>
            <a:pPr lvl="1">
              <a:lnSpc>
                <a:spcPct val="90000"/>
              </a:lnSpc>
            </a:pPr>
            <a:endParaRPr lang="en-US" sz="2400" dirty="0" smtClean="0">
              <a:ea typeface="ヒラギノ角ゴ Pro W3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/>
            <a:r>
              <a:rPr lang="tr-TR" dirty="0" smtClean="0">
                <a:ea typeface="ヒラギノ角ゴ Pro W3" pitchFamily="-110" charset="-128"/>
              </a:rPr>
              <a:t>CA </a:t>
            </a:r>
            <a:r>
              <a:rPr lang="tr-TR" dirty="0" err="1" smtClean="0">
                <a:ea typeface="ヒラギノ角ゴ Pro W3" pitchFamily="-110" charset="-128"/>
              </a:rPr>
              <a:t>Progress</a:t>
            </a:r>
            <a:r>
              <a:rPr lang="tr-TR" dirty="0" smtClean="0">
                <a:ea typeface="ヒラギノ角ゴ Pro W3" pitchFamily="-110" charset="-128"/>
              </a:rPr>
              <a:t> in </a:t>
            </a:r>
            <a:r>
              <a:rPr lang="tr-TR" dirty="0" err="1" smtClean="0">
                <a:ea typeface="ヒラギノ角ゴ Pro W3" pitchFamily="-110" charset="-128"/>
              </a:rPr>
              <a:t>the</a:t>
            </a:r>
            <a:r>
              <a:rPr lang="tr-TR" dirty="0" smtClean="0">
                <a:ea typeface="ヒラギノ角ゴ Pro W3" pitchFamily="-110" charset="-128"/>
              </a:rPr>
              <a:t> MED </a:t>
            </a:r>
            <a:r>
              <a:rPr lang="tr-TR" dirty="0" err="1" smtClean="0">
                <a:ea typeface="ヒラギノ角ゴ Pro W3" pitchFamily="-110" charset="-128"/>
              </a:rPr>
              <a:t>Region</a:t>
            </a:r>
            <a:endParaRPr lang="en-US" dirty="0" smtClean="0">
              <a:ea typeface="ヒラギノ角ゴ Pro W3" pitchFamily="-110" charset="-128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249238" y="1216025"/>
            <a:ext cx="8229600" cy="4792663"/>
          </a:xfrm>
        </p:spPr>
        <p:txBody>
          <a:bodyPr/>
          <a:lstStyle/>
          <a:p>
            <a:r>
              <a:rPr lang="tr-TR" sz="2800" dirty="0" smtClean="0"/>
              <a:t>Jordan</a:t>
            </a:r>
          </a:p>
          <a:p>
            <a:pPr lvl="1"/>
            <a:r>
              <a:rPr lang="en-GB" sz="2400" dirty="0" smtClean="0"/>
              <a:t>Jordan has already written its CP/CPS document to define the Certification Authority policies and this document has been sent to the WP4 task coordinator for CAs (TUBITAK-ULAKBIM) for review.</a:t>
            </a:r>
            <a:endParaRPr lang="tr-TR" sz="2400" dirty="0" smtClean="0"/>
          </a:p>
          <a:p>
            <a:r>
              <a:rPr lang="tr-TR" sz="2800" dirty="0" err="1" smtClean="0"/>
              <a:t>Egypt</a:t>
            </a:r>
            <a:endParaRPr lang="tr-TR" sz="2800" dirty="0" smtClean="0"/>
          </a:p>
          <a:p>
            <a:pPr lvl="1"/>
            <a:r>
              <a:rPr lang="tr-TR" sz="2400" dirty="0" err="1" smtClean="0"/>
              <a:t>Egypt</a:t>
            </a:r>
            <a:r>
              <a:rPr lang="tr-TR" sz="2400" dirty="0" smtClean="0"/>
              <a:t> has </a:t>
            </a:r>
            <a:r>
              <a:rPr lang="tr-TR" sz="2400" dirty="0" err="1" smtClean="0"/>
              <a:t>just</a:t>
            </a:r>
            <a:r>
              <a:rPr lang="tr-TR" sz="2400" dirty="0" smtClean="0"/>
              <a:t> </a:t>
            </a:r>
            <a:r>
              <a:rPr lang="tr-TR" sz="2400" dirty="0" err="1" smtClean="0"/>
              <a:t>started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prepare</a:t>
            </a:r>
            <a:r>
              <a:rPr lang="tr-TR" sz="2400" dirty="0" smtClean="0"/>
              <a:t> CP/CPS </a:t>
            </a:r>
            <a:r>
              <a:rPr lang="tr-TR" sz="2400" dirty="0" err="1" smtClean="0"/>
              <a:t>document</a:t>
            </a:r>
            <a:r>
              <a:rPr lang="tr-TR" sz="2400" dirty="0" smtClean="0"/>
              <a:t>.</a:t>
            </a:r>
          </a:p>
          <a:p>
            <a:r>
              <a:rPr lang="tr-TR" sz="2800" dirty="0" err="1" smtClean="0"/>
              <a:t>Next</a:t>
            </a:r>
            <a:r>
              <a:rPr lang="tr-TR" sz="2800" dirty="0" smtClean="0"/>
              <a:t> </a:t>
            </a:r>
            <a:r>
              <a:rPr lang="tr-TR" sz="2800" dirty="0" err="1" smtClean="0"/>
              <a:t>Countries</a:t>
            </a:r>
            <a:endParaRPr lang="tr-TR" sz="2800" dirty="0" smtClean="0"/>
          </a:p>
          <a:p>
            <a:pPr lvl="1"/>
            <a:r>
              <a:rPr lang="tr-TR" sz="2400" dirty="0" smtClean="0"/>
              <a:t>United </a:t>
            </a:r>
            <a:r>
              <a:rPr lang="tr-TR" sz="2400" dirty="0" err="1" smtClean="0"/>
              <a:t>Arab</a:t>
            </a:r>
            <a:r>
              <a:rPr lang="tr-TR" sz="2400" dirty="0" smtClean="0"/>
              <a:t> </a:t>
            </a:r>
            <a:r>
              <a:rPr lang="tr-TR" sz="2400" dirty="0" err="1" smtClean="0"/>
              <a:t>Emirates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Tunisia</a:t>
            </a:r>
            <a:r>
              <a:rPr lang="tr-TR" sz="2400" dirty="0" smtClean="0"/>
              <a:t> (!)</a:t>
            </a:r>
          </a:p>
          <a:p>
            <a:pPr lvl="1"/>
            <a:endParaRPr lang="tr-TR" dirty="0" smtClean="0"/>
          </a:p>
          <a:p>
            <a:pPr lvl="1">
              <a:lnSpc>
                <a:spcPct val="90000"/>
              </a:lnSpc>
            </a:pPr>
            <a:endParaRPr lang="en-US" sz="2400" dirty="0" smtClean="0">
              <a:ea typeface="ヒラギノ角ゴ Pro W3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it-IT" dirty="0" err="1" smtClean="0"/>
              <a:t>Application</a:t>
            </a:r>
            <a:r>
              <a:rPr lang="it-IT" dirty="0" smtClean="0"/>
              <a:t> </a:t>
            </a:r>
            <a:r>
              <a:rPr lang="it-IT" dirty="0" err="1" smtClean="0"/>
              <a:t>lifecycle</a:t>
            </a:r>
            <a:endParaRPr lang="it-IT" dirty="0" smtClean="0"/>
          </a:p>
        </p:txBody>
      </p:sp>
      <p:pic>
        <p:nvPicPr>
          <p:cNvPr id="49164" name="Picture 12" descr="AppLifeCyc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036" y="1284265"/>
            <a:ext cx="8096250" cy="5448300"/>
          </a:xfrm>
          <a:prstGeom prst="rect">
            <a:avLst/>
          </a:prstGeom>
          <a:noFill/>
        </p:spPr>
      </p:pic>
      <p:sp>
        <p:nvSpPr>
          <p:cNvPr id="4" name="Ovale 3"/>
          <p:cNvSpPr/>
          <p:nvPr/>
        </p:nvSpPr>
        <p:spPr>
          <a:xfrm>
            <a:off x="3739487" y="3166277"/>
            <a:ext cx="1665026" cy="1296538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EUMED APPS </a:t>
            </a:r>
            <a:r>
              <a:rPr lang="it-IT" dirty="0" err="1" smtClean="0">
                <a:solidFill>
                  <a:schemeClr val="tx1"/>
                </a:solidFill>
              </a:rPr>
              <a:t>support</a:t>
            </a:r>
            <a:r>
              <a:rPr lang="it-IT" dirty="0" smtClean="0">
                <a:solidFill>
                  <a:schemeClr val="tx1"/>
                </a:solidFill>
              </a:rPr>
              <a:t> team</a:t>
            </a:r>
            <a:endParaRPr lang="it-I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Events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739" y="1269239"/>
            <a:ext cx="8795545" cy="5336277"/>
          </a:xfrm>
        </p:spPr>
        <p:txBody>
          <a:bodyPr/>
          <a:lstStyle/>
          <a:p>
            <a:r>
              <a:rPr lang="en-GB" sz="2800" dirty="0" smtClean="0"/>
              <a:t>Workshops targeting relevant scientific domains. </a:t>
            </a:r>
          </a:p>
          <a:p>
            <a:pPr lvl="1"/>
            <a:r>
              <a:rPr lang="en-GB" sz="2400" dirty="0" smtClean="0"/>
              <a:t>Rome 25-27 October 2010 -  “Environmental Radioactivity: New Frontiers and Developments”</a:t>
            </a:r>
          </a:p>
          <a:p>
            <a:pPr lvl="1"/>
            <a:r>
              <a:rPr lang="en-GB" sz="2400" dirty="0" smtClean="0"/>
              <a:t>Lebanon </a:t>
            </a:r>
            <a:r>
              <a:rPr lang="en-GB" sz="2400" dirty="0" err="1" smtClean="0"/>
              <a:t>Universite</a:t>
            </a:r>
            <a:r>
              <a:rPr lang="en-GB" sz="2400" dirty="0" smtClean="0"/>
              <a:t> Saint-Joseph in </a:t>
            </a:r>
            <a:r>
              <a:rPr lang="en-GB" sz="2400" dirty="0" err="1" smtClean="0"/>
              <a:t>Beyrouth</a:t>
            </a:r>
            <a:r>
              <a:rPr lang="en-GB" sz="2400" dirty="0" smtClean="0"/>
              <a:t> May/June 2011 – “Health and Physics”</a:t>
            </a:r>
          </a:p>
          <a:p>
            <a:pPr lvl="1"/>
            <a:r>
              <a:rPr lang="en-GB" sz="2400" dirty="0" smtClean="0"/>
              <a:t>ICTP Trieste November 2011 – “Climate Change” (in cooperation with EU-IndiaGrid2).</a:t>
            </a:r>
          </a:p>
          <a:p>
            <a:pPr lvl="1"/>
            <a:r>
              <a:rPr lang="en-GB" sz="2400" dirty="0" smtClean="0"/>
              <a:t>And others…</a:t>
            </a:r>
          </a:p>
          <a:p>
            <a:r>
              <a:rPr lang="en-GB" sz="2800" dirty="0" smtClean="0"/>
              <a:t>Grid schools in cooperation with the EPIKH project (applications can be submitted at www.epikh.eu):</a:t>
            </a:r>
          </a:p>
          <a:p>
            <a:pPr lvl="1"/>
            <a:r>
              <a:rPr lang="en-GB" sz="2400" dirty="0" smtClean="0"/>
              <a:t>Algiers – 28 June – 15 July 2010</a:t>
            </a:r>
          </a:p>
          <a:p>
            <a:pPr lvl="1"/>
            <a:r>
              <a:rPr lang="en-GB" sz="2400" dirty="0" smtClean="0"/>
              <a:t>Cairo – October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err="1" smtClean="0"/>
              <a:t>Cooperation</a:t>
            </a:r>
            <a:endParaRPr lang="it-IT" dirty="0"/>
          </a:p>
        </p:txBody>
      </p:sp>
      <p:pic>
        <p:nvPicPr>
          <p:cNvPr id="6" name="Picture 1" descr="Eumed Connect 2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57200" y="1463556"/>
            <a:ext cx="16097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1640" y="1559976"/>
            <a:ext cx="2799397" cy="61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Logo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7073900" y="2169994"/>
            <a:ext cx="16129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http://www.neugrid.eu/images/header2.jpg"/>
          <p:cNvPicPr>
            <a:picLocks noChangeAspect="1" noChangeArrowheads="1"/>
          </p:cNvPicPr>
          <p:nvPr/>
        </p:nvPicPr>
        <p:blipFill>
          <a:blip r:embed="rId9"/>
          <a:srcRect r="83377"/>
          <a:stretch>
            <a:fillRect/>
          </a:stretch>
        </p:blipFill>
        <p:spPr bwMode="auto">
          <a:xfrm>
            <a:off x="457200" y="2628781"/>
            <a:ext cx="12192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logo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6450" y="2628781"/>
            <a:ext cx="3234475" cy="86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07250" y="4608996"/>
            <a:ext cx="14795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3"/>
          <a:srcRect l="13635" t="9669" b="10992"/>
          <a:stretch>
            <a:fillRect/>
          </a:stretch>
        </p:blipFill>
        <p:spPr bwMode="auto">
          <a:xfrm>
            <a:off x="457200" y="4135318"/>
            <a:ext cx="1690813" cy="90940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682240" y="4330840"/>
            <a:ext cx="21383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magine 17" descr="GridTalk logo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54430" y="5346701"/>
            <a:ext cx="871996" cy="96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26" descr="EGI-logo72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41104" y="4330840"/>
            <a:ext cx="1241521" cy="54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http://www.miraproject.eu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961640" y="5346701"/>
            <a:ext cx="1937466" cy="11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http://www.join-med.eu/images/Logo%20Join-MedShadow2s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87676" y="5282709"/>
            <a:ext cx="1209423" cy="117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magine 10" descr="terena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649174" y="5346702"/>
            <a:ext cx="1207811" cy="111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 descr="eumedevent3_banner_final"/>
          <p:cNvPicPr>
            <a:picLocks noChangeAspect="1" noChangeArrowheads="1"/>
          </p:cNvPicPr>
          <p:nvPr/>
        </p:nvPicPr>
        <p:blipFill>
          <a:blip r:embed="rId20"/>
          <a:srcRect l="77632" t="40242" r="10589" b="36728"/>
          <a:stretch>
            <a:fillRect/>
          </a:stretch>
        </p:blipFill>
        <p:spPr bwMode="auto">
          <a:xfrm>
            <a:off x="6750198" y="3492167"/>
            <a:ext cx="1936602" cy="83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873626" y="485753"/>
            <a:ext cx="6680200" cy="519112"/>
          </a:xfrm>
        </p:spPr>
        <p:txBody>
          <a:bodyPr/>
          <a:lstStyle/>
          <a:p>
            <a:pPr algn="l" eaLnBrk="1" hangingPunct="1"/>
            <a:r>
              <a:rPr lang="en-US" dirty="0" smtClean="0"/>
              <a:t>Project Status</a:t>
            </a:r>
          </a:p>
        </p:txBody>
      </p:sp>
      <p:sp>
        <p:nvSpPr>
          <p:cNvPr id="1536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65113" y="1363617"/>
            <a:ext cx="8256587" cy="5156245"/>
          </a:xfrm>
          <a:noFill/>
        </p:spPr>
        <p:txBody>
          <a:bodyPr/>
          <a:lstStyle/>
          <a:p>
            <a:r>
              <a:rPr lang="en-GB" sz="2800" dirty="0" smtClean="0"/>
              <a:t>Support Action co-funded by European Commission under: Capacities specific program - Research Infrastructures - FP7-INFRASTRUCTURES-2009-1</a:t>
            </a:r>
          </a:p>
          <a:p>
            <a:r>
              <a:rPr lang="en-GB" sz="2800" dirty="0" smtClean="0"/>
              <a:t>Project ID 246589</a:t>
            </a:r>
          </a:p>
          <a:p>
            <a:pPr eaLnBrk="1" hangingPunct="1"/>
            <a:r>
              <a:rPr lang="en-GB" sz="2800" dirty="0" smtClean="0"/>
              <a:t>Duration: 24 months</a:t>
            </a:r>
          </a:p>
          <a:p>
            <a:pPr eaLnBrk="1" hangingPunct="1"/>
            <a:r>
              <a:rPr lang="en-GB" sz="2800" dirty="0" smtClean="0"/>
              <a:t>Start: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January 2010</a:t>
            </a:r>
          </a:p>
          <a:p>
            <a:pPr eaLnBrk="1" hangingPunct="1"/>
            <a:r>
              <a:rPr lang="en-GB" sz="2800" dirty="0" smtClean="0"/>
              <a:t>Budget (EU contribution): 740 k€ </a:t>
            </a:r>
          </a:p>
          <a:p>
            <a:pPr eaLnBrk="1" hangingPunct="1"/>
            <a:r>
              <a:rPr lang="en-GB" sz="2800" dirty="0" smtClean="0"/>
              <a:t>Budget (Total): 867 k€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1"/>
          <p:cNvSpPr>
            <a:spLocks noGrp="1"/>
          </p:cNvSpPr>
          <p:nvPr>
            <p:ph type="title"/>
          </p:nvPr>
        </p:nvSpPr>
        <p:spPr>
          <a:xfrm>
            <a:off x="1844675" y="274638"/>
            <a:ext cx="6680200" cy="941387"/>
          </a:xfrm>
        </p:spPr>
        <p:txBody>
          <a:bodyPr/>
          <a:lstStyle/>
          <a:p>
            <a:pPr algn="l" eaLnBrk="1" hangingPunct="1"/>
            <a:r>
              <a:rPr lang="en-US" sz="3200" dirty="0" smtClean="0"/>
              <a:t>For further information</a:t>
            </a:r>
            <a:endParaRPr lang="it-IT" sz="3200" dirty="0" smtClean="0"/>
          </a:p>
        </p:txBody>
      </p:sp>
      <p:pic>
        <p:nvPicPr>
          <p:cNvPr id="20483" name="Immagine 4" descr="eumedgridsupport website screenshot.jpg"/>
          <p:cNvPicPr>
            <a:picLocks noChangeAspect="1"/>
          </p:cNvPicPr>
          <p:nvPr/>
        </p:nvPicPr>
        <p:blipFill>
          <a:blip r:embed="rId3"/>
          <a:srcRect l="14326" r="15936" b="5019"/>
          <a:stretch>
            <a:fillRect/>
          </a:stretch>
        </p:blipFill>
        <p:spPr bwMode="auto">
          <a:xfrm>
            <a:off x="191059" y="2227851"/>
            <a:ext cx="4585657" cy="424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117475" y="6470650"/>
            <a:ext cx="16652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ヒラギノ角ゴ Pro W3"/>
                <a:cs typeface="ヒラギノ角ゴ Pro W3"/>
              </a:rPr>
              <a:t>www.eumedgrid.eu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037190" y="2212329"/>
            <a:ext cx="280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242B80"/>
                </a:solidFill>
              </a:rPr>
              <a:t>www.eumedgrid.eu</a:t>
            </a:r>
            <a:endParaRPr lang="it-IT" sz="2400" dirty="0">
              <a:solidFill>
                <a:srgbClr val="242B8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817650" y="2360090"/>
            <a:ext cx="41688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Federico Ruggieri (Project </a:t>
            </a:r>
            <a:r>
              <a:rPr lang="it-IT" dirty="0" err="1" smtClean="0"/>
              <a:t>Director</a:t>
            </a:r>
            <a:r>
              <a:rPr lang="it-IT" dirty="0" smtClean="0"/>
              <a:t>)</a:t>
            </a:r>
          </a:p>
          <a:p>
            <a:r>
              <a:rPr lang="it-IT" dirty="0" smtClean="0">
                <a:hlinkClick r:id="rId4"/>
              </a:rPr>
              <a:t>Federico.Ruggieri@roma3.infn.it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Mario Reale (</a:t>
            </a:r>
            <a:r>
              <a:rPr lang="it-IT" dirty="0" err="1" smtClean="0"/>
              <a:t>Technical</a:t>
            </a:r>
            <a:r>
              <a:rPr lang="it-IT" dirty="0" smtClean="0"/>
              <a:t> Manager)</a:t>
            </a:r>
          </a:p>
          <a:p>
            <a:r>
              <a:rPr lang="it-IT" dirty="0" smtClean="0">
                <a:hlinkClick r:id="rId5"/>
              </a:rPr>
              <a:t>Mario.Reale@garr.it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Federica </a:t>
            </a:r>
            <a:r>
              <a:rPr lang="it-IT" dirty="0" err="1" smtClean="0"/>
              <a:t>Tanlongo</a:t>
            </a:r>
            <a:r>
              <a:rPr lang="it-IT" dirty="0" smtClean="0"/>
              <a:t> (</a:t>
            </a:r>
            <a:r>
              <a:rPr lang="it-IT" dirty="0" err="1" smtClean="0"/>
              <a:t>External</a:t>
            </a:r>
            <a:r>
              <a:rPr lang="it-IT" dirty="0" smtClean="0"/>
              <a:t> Relations)</a:t>
            </a:r>
          </a:p>
          <a:p>
            <a:r>
              <a:rPr lang="it-IT" dirty="0" smtClean="0">
                <a:hlinkClick r:id="rId6"/>
              </a:rPr>
              <a:t>Federica.Tanlongo@garr.it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Hilary </a:t>
            </a:r>
            <a:r>
              <a:rPr lang="it-IT" dirty="0" err="1" smtClean="0"/>
              <a:t>Hanahoe</a:t>
            </a:r>
            <a:r>
              <a:rPr lang="it-IT" dirty="0" smtClean="0"/>
              <a:t> (</a:t>
            </a:r>
            <a:r>
              <a:rPr lang="it-IT" dirty="0" err="1" smtClean="0"/>
              <a:t>Dissemination</a:t>
            </a:r>
            <a:r>
              <a:rPr lang="it-IT" dirty="0" smtClean="0"/>
              <a:t>)</a:t>
            </a:r>
          </a:p>
          <a:p>
            <a:r>
              <a:rPr lang="it-IT" dirty="0" smtClean="0">
                <a:hlinkClick r:id="rId7"/>
              </a:rPr>
              <a:t>h.hanahoe@trust-itservices.com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Riccardo Bruno (</a:t>
            </a:r>
            <a:r>
              <a:rPr lang="it-IT" dirty="0" err="1" smtClean="0"/>
              <a:t>Applications</a:t>
            </a:r>
            <a:r>
              <a:rPr lang="it-IT" dirty="0" smtClean="0"/>
              <a:t>)</a:t>
            </a:r>
          </a:p>
          <a:p>
            <a:r>
              <a:rPr lang="it-IT" dirty="0" smtClean="0">
                <a:hlinkClick r:id="rId8"/>
              </a:rPr>
              <a:t>Riccardo.Bruno@ct.infn.it</a:t>
            </a:r>
            <a:endParaRPr lang="it-IT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1787830" y="1446656"/>
            <a:ext cx="10486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 smtClean="0">
                <a:solidFill>
                  <a:srgbClr val="242B80"/>
                </a:solidFill>
                <a:latin typeface="+mj-lt"/>
              </a:rPr>
              <a:t>Visit</a:t>
            </a:r>
            <a:r>
              <a:rPr lang="it-IT" sz="3200" b="1" dirty="0" smtClean="0">
                <a:solidFill>
                  <a:srgbClr val="242B80"/>
                </a:solidFill>
                <a:latin typeface="+mj-lt"/>
              </a:rPr>
              <a:t>: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026837" y="1503520"/>
            <a:ext cx="18652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 smtClean="0">
                <a:solidFill>
                  <a:srgbClr val="242B80"/>
                </a:solidFill>
                <a:latin typeface="+mj-lt"/>
              </a:rPr>
              <a:t>Contact</a:t>
            </a:r>
            <a:r>
              <a:rPr lang="it-IT" sz="3200" b="1" dirty="0" smtClean="0">
                <a:solidFill>
                  <a:srgbClr val="242B80"/>
                </a:solidFill>
                <a:latin typeface="+mj-lt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890719" y="487935"/>
            <a:ext cx="4895850" cy="519112"/>
          </a:xfrm>
        </p:spPr>
        <p:txBody>
          <a:bodyPr/>
          <a:lstStyle/>
          <a:p>
            <a:pPr algn="l" eaLnBrk="1" hangingPunct="1"/>
            <a:r>
              <a:rPr lang="en-US" dirty="0" smtClean="0"/>
              <a:t>Project Partners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982584"/>
            <a:ext cx="8877300" cy="39052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938707" y="1340445"/>
            <a:ext cx="7067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242B80"/>
                </a:solidFill>
              </a:rPr>
              <a:t>14 </a:t>
            </a:r>
            <a:r>
              <a:rPr lang="it-IT" sz="2400" b="1" dirty="0" err="1" smtClean="0">
                <a:solidFill>
                  <a:srgbClr val="242B80"/>
                </a:solidFill>
              </a:rPr>
              <a:t>Partners</a:t>
            </a:r>
            <a:r>
              <a:rPr lang="it-IT" sz="2400" b="1" dirty="0" smtClean="0">
                <a:solidFill>
                  <a:srgbClr val="242B80"/>
                </a:solidFill>
              </a:rPr>
              <a:t> + 2 </a:t>
            </a:r>
            <a:r>
              <a:rPr lang="it-IT" sz="2400" b="1" dirty="0" err="1" smtClean="0">
                <a:solidFill>
                  <a:srgbClr val="242B80"/>
                </a:solidFill>
              </a:rPr>
              <a:t>Third</a:t>
            </a:r>
            <a:r>
              <a:rPr lang="it-IT" sz="2400" b="1" dirty="0" smtClean="0">
                <a:solidFill>
                  <a:srgbClr val="242B80"/>
                </a:solidFill>
              </a:rPr>
              <a:t> </a:t>
            </a:r>
            <a:r>
              <a:rPr lang="it-IT" sz="2400" b="1" dirty="0" err="1" smtClean="0">
                <a:solidFill>
                  <a:srgbClr val="242B80"/>
                </a:solidFill>
              </a:rPr>
              <a:t>Parties</a:t>
            </a:r>
            <a:r>
              <a:rPr lang="it-IT" sz="2400" b="1" dirty="0" smtClean="0">
                <a:solidFill>
                  <a:srgbClr val="242B80"/>
                </a:solidFill>
              </a:rPr>
              <a:t> </a:t>
            </a:r>
            <a:r>
              <a:rPr lang="it-IT" sz="2400" b="1" dirty="0" err="1" smtClean="0">
                <a:solidFill>
                  <a:srgbClr val="242B80"/>
                </a:solidFill>
              </a:rPr>
              <a:t>from</a:t>
            </a:r>
            <a:r>
              <a:rPr lang="it-IT" sz="2400" b="1" dirty="0" smtClean="0">
                <a:solidFill>
                  <a:srgbClr val="242B80"/>
                </a:solidFill>
              </a:rPr>
              <a:t> 13 </a:t>
            </a:r>
            <a:r>
              <a:rPr lang="it-IT" sz="2400" b="1" dirty="0" err="1" smtClean="0">
                <a:solidFill>
                  <a:srgbClr val="242B80"/>
                </a:solidFill>
              </a:rPr>
              <a:t>Countries</a:t>
            </a:r>
            <a:endParaRPr lang="it-IT" sz="2400" b="1" dirty="0">
              <a:solidFill>
                <a:srgbClr val="242B80"/>
              </a:solidFill>
            </a:endParaRPr>
          </a:p>
        </p:txBody>
      </p:sp>
      <p:sp>
        <p:nvSpPr>
          <p:cNvPr id="7" name="CasellaDiTesto 5"/>
          <p:cNvSpPr txBox="1"/>
          <p:nvPr/>
        </p:nvSpPr>
        <p:spPr>
          <a:xfrm>
            <a:off x="938707" y="5887834"/>
            <a:ext cx="5383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242B80"/>
                </a:solidFill>
              </a:rPr>
              <a:t>+ United Arab Emirates (ANKABUT)</a:t>
            </a:r>
            <a:endParaRPr lang="it-IT" sz="2400" b="1" dirty="0">
              <a:solidFill>
                <a:srgbClr val="242B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890719" y="487935"/>
            <a:ext cx="4895850" cy="519112"/>
          </a:xfrm>
        </p:spPr>
        <p:txBody>
          <a:bodyPr/>
          <a:lstStyle/>
          <a:p>
            <a:pPr algn="l" eaLnBrk="1" hangingPunct="1"/>
            <a:r>
              <a:rPr lang="en-US" dirty="0" smtClean="0"/>
              <a:t>Project Partners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069" y="1542197"/>
            <a:ext cx="8775510" cy="497766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000" dirty="0" smtClean="0"/>
              <a:t>Istituto Nazionale di Fisica Nucleare (</a:t>
            </a:r>
            <a:r>
              <a:rPr lang="it-IT" sz="2000" dirty="0" err="1" smtClean="0"/>
              <a:t>Coordinator</a:t>
            </a:r>
            <a:r>
              <a:rPr lang="it-IT" sz="2000" dirty="0" smtClean="0"/>
              <a:t>) </a:t>
            </a:r>
            <a:r>
              <a:rPr lang="en-GB" sz="2000" dirty="0" smtClean="0"/>
              <a:t>INFN Italy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u="sng" dirty="0" smtClean="0"/>
              <a:t>Centre de Calcul el Khawarezmi </a:t>
            </a:r>
            <a:r>
              <a:rPr lang="en-GB" sz="2000" u="sng" dirty="0" smtClean="0"/>
              <a:t>CCK Tunisia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u="sng" dirty="0" smtClean="0"/>
              <a:t>Centre de recherche sur l’information scientifique et technique </a:t>
            </a:r>
            <a:r>
              <a:rPr lang="en-GB" sz="2000" u="sng" dirty="0" smtClean="0"/>
              <a:t>CERIST Algeria</a:t>
            </a:r>
          </a:p>
          <a:p>
            <a:pPr eaLnBrk="1" hangingPunct="1">
              <a:lnSpc>
                <a:spcPct val="80000"/>
              </a:lnSpc>
            </a:pPr>
            <a:r>
              <a:rPr lang="fr-FR" sz="2000" u="sng" dirty="0" smtClean="0"/>
              <a:t>Centre National pour la Recherche Scientifique et Technique </a:t>
            </a:r>
            <a:r>
              <a:rPr lang="en-GB" sz="2000" u="sng" dirty="0" smtClean="0"/>
              <a:t>CNRST Morocco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err="1" smtClean="0"/>
              <a:t>Consorzio</a:t>
            </a:r>
            <a:r>
              <a:rPr lang="en-GB" sz="2000" dirty="0" smtClean="0"/>
              <a:t> COMETA </a:t>
            </a:r>
            <a:r>
              <a:rPr lang="en-GB" sz="2000" dirty="0" err="1" smtClean="0"/>
              <a:t>COMETA</a:t>
            </a:r>
            <a:r>
              <a:rPr lang="en-GB" sz="2000" dirty="0" smtClean="0"/>
              <a:t> Italy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Cyprus Research and Academic Network CYNET Cyprus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u="sng" dirty="0" smtClean="0"/>
              <a:t>Egyptian Universities Network EUN Egypt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Consortium GARR </a:t>
            </a:r>
            <a:r>
              <a:rPr lang="en-GB" sz="2000" dirty="0" err="1" smtClean="0"/>
              <a:t>GARR</a:t>
            </a:r>
            <a:r>
              <a:rPr lang="en-GB" sz="2000" dirty="0" smtClean="0"/>
              <a:t> Italy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CNRS - </a:t>
            </a:r>
            <a:r>
              <a:rPr lang="en-GB" sz="2000" dirty="0" err="1" smtClean="0"/>
              <a:t>Institut</a:t>
            </a:r>
            <a:r>
              <a:rPr lang="en-GB" sz="2000" dirty="0" smtClean="0"/>
              <a:t> des grilles CNRS-IDG France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u="sng" dirty="0" smtClean="0"/>
              <a:t>Higher Institute of Applied Sciences and Technology HIAST Syria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u="sng" dirty="0" smtClean="0"/>
              <a:t>Jordanian University Network JUNET Jordan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Trust-IT Services </a:t>
            </a:r>
            <a:r>
              <a:rPr lang="en-GB" sz="2000" dirty="0" err="1" smtClean="0"/>
              <a:t>LtdTrust</a:t>
            </a:r>
            <a:r>
              <a:rPr lang="en-GB" sz="2000" dirty="0" smtClean="0"/>
              <a:t>-IT UK 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u="sng" dirty="0" smtClean="0"/>
              <a:t>TUBITAK </a:t>
            </a:r>
            <a:r>
              <a:rPr lang="en-GB" sz="2000" u="sng" dirty="0" err="1" smtClean="0"/>
              <a:t>Ulusal</a:t>
            </a:r>
            <a:r>
              <a:rPr lang="en-GB" sz="2000" u="sng" dirty="0" smtClean="0"/>
              <a:t> </a:t>
            </a:r>
            <a:r>
              <a:rPr lang="en-GB" sz="2000" u="sng" dirty="0" err="1" smtClean="0"/>
              <a:t>Akademık</a:t>
            </a:r>
            <a:r>
              <a:rPr lang="en-GB" sz="2000" u="sng" dirty="0" smtClean="0"/>
              <a:t> Ag </a:t>
            </a:r>
            <a:r>
              <a:rPr lang="en-GB" sz="2000" u="sng" dirty="0" err="1" smtClean="0"/>
              <a:t>ve</a:t>
            </a:r>
            <a:r>
              <a:rPr lang="en-GB" sz="2000" u="sng" dirty="0" smtClean="0"/>
              <a:t> </a:t>
            </a:r>
            <a:r>
              <a:rPr lang="en-GB" sz="2000" u="sng" dirty="0" err="1" smtClean="0"/>
              <a:t>Bılgı</a:t>
            </a:r>
            <a:r>
              <a:rPr lang="en-GB" sz="2000" u="sng" dirty="0" smtClean="0"/>
              <a:t> </a:t>
            </a:r>
            <a:r>
              <a:rPr lang="en-GB" sz="2000" u="sng" dirty="0" err="1" smtClean="0"/>
              <a:t>Merkezı</a:t>
            </a:r>
            <a:r>
              <a:rPr lang="en-GB" sz="2000" u="sng" dirty="0" smtClean="0"/>
              <a:t> TUBITAK ULAKBIM Turkey</a:t>
            </a: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University of Malta UOM Malta</a:t>
            </a:r>
          </a:p>
          <a:p>
            <a:pPr lvl="1">
              <a:lnSpc>
                <a:spcPct val="80000"/>
              </a:lnSpc>
            </a:pPr>
            <a:r>
              <a:rPr lang="en-GB" sz="1600" dirty="0" err="1" smtClean="0"/>
              <a:t>HealthGrid</a:t>
            </a:r>
            <a:r>
              <a:rPr lang="en-GB" sz="1600" dirty="0" smtClean="0"/>
              <a:t> is a third party of CNRS</a:t>
            </a:r>
          </a:p>
          <a:p>
            <a:pPr lvl="1">
              <a:lnSpc>
                <a:spcPct val="80000"/>
              </a:lnSpc>
            </a:pPr>
            <a:r>
              <a:rPr lang="en-GB" sz="1600" dirty="0" smtClean="0"/>
              <a:t>Islamic University of Gaza is a third party of GARR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733266" y="409433"/>
            <a:ext cx="6967821" cy="832513"/>
          </a:xfrm>
        </p:spPr>
        <p:txBody>
          <a:bodyPr/>
          <a:lstStyle/>
          <a:p>
            <a:pPr eaLnBrk="1" hangingPunct="1"/>
            <a:r>
              <a:rPr lang="en-US" dirty="0" smtClean="0"/>
              <a:t>The EUMEDGRID e-Infrastructure</a:t>
            </a:r>
          </a:p>
        </p:txBody>
      </p:sp>
      <p:sp>
        <p:nvSpPr>
          <p:cNvPr id="6" name="Text Box 53"/>
          <p:cNvSpPr txBox="1">
            <a:spLocks noChangeArrowheads="1"/>
          </p:cNvSpPr>
          <p:nvPr/>
        </p:nvSpPr>
        <p:spPr bwMode="auto">
          <a:xfrm>
            <a:off x="163776" y="1428391"/>
            <a:ext cx="8816451" cy="710067"/>
          </a:xfrm>
          <a:prstGeom prst="rect">
            <a:avLst/>
          </a:prstGeom>
          <a:solidFill>
            <a:srgbClr val="FFC000"/>
          </a:solidFill>
          <a:ln w="25400" algn="ctr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ctr"/>
            <a:r>
              <a:rPr lang="tr-TR" altLang="ja-JP" sz="2000" dirty="0" err="1" smtClean="0">
                <a:solidFill>
                  <a:srgbClr val="242B80"/>
                </a:solidFill>
                <a:ea typeface="ＭＳ Ｐゴシック"/>
                <a:cs typeface="ＭＳ Ｐゴシック"/>
              </a:rPr>
              <a:t>December</a:t>
            </a:r>
            <a:r>
              <a:rPr lang="en-GB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 20</a:t>
            </a:r>
            <a:r>
              <a:rPr lang="tr-TR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10</a:t>
            </a:r>
            <a:r>
              <a:rPr lang="en-GB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: </a:t>
            </a:r>
            <a:r>
              <a:rPr lang="tr-TR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33</a:t>
            </a:r>
            <a:r>
              <a:rPr lang="en-GB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 </a:t>
            </a:r>
            <a:r>
              <a:rPr lang="en-GB" altLang="ja-JP" sz="2000" dirty="0">
                <a:solidFill>
                  <a:srgbClr val="242B80"/>
                </a:solidFill>
                <a:ea typeface="ＭＳ Ｐゴシック"/>
                <a:cs typeface="ＭＳ Ｐゴシック"/>
              </a:rPr>
              <a:t>EUMEDGRID </a:t>
            </a:r>
            <a:r>
              <a:rPr lang="en-GB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sites deployed </a:t>
            </a:r>
            <a:r>
              <a:rPr lang="en-GB" altLang="ja-JP" sz="2000" dirty="0">
                <a:solidFill>
                  <a:srgbClr val="242B80"/>
                </a:solidFill>
                <a:ea typeface="ＭＳ Ｐゴシック"/>
                <a:cs typeface="ＭＳ Ｐゴシック"/>
              </a:rPr>
              <a:t>in 13 countries, </a:t>
            </a:r>
            <a:r>
              <a:rPr lang="en-GB" altLang="ja-JP" sz="2000" dirty="0" smtClean="0">
                <a:solidFill>
                  <a:srgbClr val="242B80"/>
                </a:solidFill>
                <a:ea typeface="ＭＳ Ｐゴシック"/>
                <a:cs typeface="ＭＳ Ｐゴシック"/>
              </a:rPr>
              <a:t>for a </a:t>
            </a:r>
            <a:r>
              <a:rPr lang="en-GB" altLang="ja-JP" sz="2000" dirty="0">
                <a:solidFill>
                  <a:srgbClr val="242B80"/>
                </a:solidFill>
                <a:ea typeface="ＭＳ Ｐゴシック"/>
                <a:cs typeface="ＭＳ Ｐゴシック"/>
              </a:rPr>
              <a:t>total of 1800 connected Servers and about 84 TBs of storage capacity</a:t>
            </a:r>
            <a:r>
              <a:rPr lang="it-IT" altLang="ja-JP" sz="2000" dirty="0">
                <a:solidFill>
                  <a:srgbClr val="242B80"/>
                </a:solidFill>
                <a:ea typeface="ＭＳ Ｐゴシック"/>
                <a:cs typeface="ＭＳ Ｐゴシック"/>
              </a:rPr>
              <a:t> </a:t>
            </a:r>
            <a:endParaRPr lang="en-GB" sz="2000" dirty="0">
              <a:solidFill>
                <a:srgbClr val="242B80"/>
              </a:solidFill>
            </a:endParaRPr>
          </a:p>
        </p:txBody>
      </p:sp>
      <p:pic>
        <p:nvPicPr>
          <p:cNvPr id="7" name="Picture 12" descr="EUMEDGrid_eInfrastructure_2"/>
          <p:cNvPicPr>
            <a:picLocks noChangeAspect="1" noChangeArrowheads="1"/>
          </p:cNvPicPr>
          <p:nvPr/>
        </p:nvPicPr>
        <p:blipFill>
          <a:blip r:embed="rId2"/>
          <a:srcRect l="1767" t="12105"/>
          <a:stretch>
            <a:fillRect/>
          </a:stretch>
        </p:blipFill>
        <p:spPr bwMode="auto">
          <a:xfrm>
            <a:off x="163776" y="5693951"/>
            <a:ext cx="2074460" cy="10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 descr="NewMap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775" y="2138458"/>
            <a:ext cx="8816451" cy="440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err="1" smtClean="0"/>
              <a:t>Objectives</a:t>
            </a:r>
            <a:r>
              <a:rPr lang="it-IT" dirty="0" smtClean="0"/>
              <a:t> &amp; </a:t>
            </a:r>
            <a:r>
              <a:rPr lang="it-IT" dirty="0" err="1" smtClean="0"/>
              <a:t>Strategic</a:t>
            </a:r>
            <a:r>
              <a:rPr lang="it-IT" dirty="0" smtClean="0"/>
              <a:t> </a:t>
            </a:r>
            <a:r>
              <a:rPr lang="it-IT" dirty="0" err="1" smtClean="0"/>
              <a:t>Lines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3424" y="1419368"/>
            <a:ext cx="8393376" cy="5232808"/>
          </a:xfrm>
        </p:spPr>
        <p:txBody>
          <a:bodyPr/>
          <a:lstStyle/>
          <a:p>
            <a:r>
              <a:rPr lang="en-GB" sz="2400" dirty="0" smtClean="0"/>
              <a:t>Support the consolidation and expansion of the EUMEDGRID Infrastructure with a special emphasis on sustainability.</a:t>
            </a:r>
          </a:p>
          <a:p>
            <a:r>
              <a:rPr lang="en-GB" sz="2400" dirty="0" smtClean="0"/>
              <a:t>Top-Down approach:</a:t>
            </a:r>
          </a:p>
          <a:p>
            <a:pPr lvl="1"/>
            <a:r>
              <a:rPr lang="en-GB" sz="2000" dirty="0" smtClean="0"/>
              <a:t>High Level Policy Dissemination</a:t>
            </a:r>
          </a:p>
          <a:p>
            <a:pPr lvl="1"/>
            <a:r>
              <a:rPr lang="en-GB" sz="2000" dirty="0" smtClean="0"/>
              <a:t>Involve institutions and ministries to include eInfrastructures in the political agenda</a:t>
            </a:r>
          </a:p>
          <a:p>
            <a:r>
              <a:rPr lang="en-GB" sz="2400" dirty="0" smtClean="0"/>
              <a:t>Bottom-Up approach:</a:t>
            </a:r>
          </a:p>
          <a:p>
            <a:pPr lvl="1"/>
            <a:r>
              <a:rPr lang="en-GB" sz="2000" dirty="0" smtClean="0"/>
              <a:t>Create a Two Levels network of Competence Centres</a:t>
            </a:r>
          </a:p>
          <a:p>
            <a:pPr lvl="1"/>
            <a:r>
              <a:rPr lang="en-GB" sz="2000" dirty="0" smtClean="0"/>
              <a:t>Involve new user communities</a:t>
            </a:r>
          </a:p>
          <a:p>
            <a:pPr lvl="1"/>
            <a:r>
              <a:rPr lang="en-GB" sz="2000" dirty="0" smtClean="0"/>
              <a:t>Strongly cooperate with other projects and initiatives relevant for the Mediterranean</a:t>
            </a:r>
          </a:p>
          <a:p>
            <a:pPr lvl="1"/>
            <a:r>
              <a:rPr lang="en-GB" sz="2000" dirty="0" smtClean="0"/>
              <a:t>Create critical mass to exploit the available resources and build consensus.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err="1" smtClean="0"/>
              <a:t>Work-packages</a:t>
            </a: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b="71286"/>
          <a:stretch>
            <a:fillRect/>
          </a:stretch>
        </p:blipFill>
        <p:spPr bwMode="auto">
          <a:xfrm>
            <a:off x="294047" y="2138529"/>
            <a:ext cx="8598209" cy="3834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1844675" y="274638"/>
            <a:ext cx="6680200" cy="941387"/>
          </a:xfrm>
        </p:spPr>
        <p:txBody>
          <a:bodyPr/>
          <a:lstStyle/>
          <a:p>
            <a:pPr algn="r"/>
            <a:r>
              <a:rPr lang="it-IT" dirty="0" smtClean="0">
                <a:ea typeface="ヒラギノ角ゴ Pro W3" pitchFamily="-110" charset="-128"/>
              </a:rPr>
              <a:t>WP</a:t>
            </a:r>
            <a:r>
              <a:rPr lang="tr-TR" dirty="0" smtClean="0">
                <a:ea typeface="ヒラギノ角ゴ Pro W3" pitchFamily="-110" charset="-128"/>
              </a:rPr>
              <a:t>2</a:t>
            </a:r>
            <a:r>
              <a:rPr lang="it-IT" dirty="0" smtClean="0">
                <a:ea typeface="ヒラギノ角ゴ Pro W3" pitchFamily="-110" charset="-128"/>
              </a:rPr>
              <a:t> Objectives</a:t>
            </a:r>
          </a:p>
        </p:txBody>
      </p:sp>
      <p:sp>
        <p:nvSpPr>
          <p:cNvPr id="16387" name="Segnaposto contenuto 2"/>
          <p:cNvSpPr>
            <a:spLocks noGrp="1"/>
          </p:cNvSpPr>
          <p:nvPr>
            <p:ph idx="1"/>
          </p:nvPr>
        </p:nvSpPr>
        <p:spPr>
          <a:xfrm>
            <a:off x="417513" y="1452563"/>
            <a:ext cx="8229600" cy="4792662"/>
          </a:xfrm>
        </p:spPr>
        <p:txBody>
          <a:bodyPr/>
          <a:lstStyle/>
          <a:p>
            <a:pPr lvl="1">
              <a:buFont typeface="Arial" pitchFamily="34" charset="0"/>
              <a:buChar char="•"/>
              <a:defRPr/>
            </a:pPr>
            <a:r>
              <a:rPr lang="en-GB" sz="3200" dirty="0" smtClean="0">
                <a:ea typeface="ヒラギノ角ゴ Pro W3" pitchFamily="-110" charset="-128"/>
                <a:cs typeface="ヒラギノ角ゴ Pro W3" charset="-128"/>
              </a:rPr>
              <a:t>Creating and sustaining awareness of EUMEDGRID-Support goals and initiatives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sz="3200" dirty="0" smtClean="0">
                <a:ea typeface="ヒラギノ角ゴ Pro W3" pitchFamily="-110" charset="-128"/>
                <a:cs typeface="ヒラギノ角ゴ Pro W3" charset="-128"/>
              </a:rPr>
              <a:t>Providing a forum for the exchange and transfer of knowledge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GB" sz="3200" dirty="0" smtClean="0">
                <a:ea typeface="ヒラギノ角ゴ Pro W3" pitchFamily="-110" charset="-128"/>
                <a:cs typeface="ヒラギノ角ゴ Pro W3" charset="-128"/>
              </a:rPr>
              <a:t>Effectively conveying outcomes to the target audience and wider international distributed computing and research community through multi-channel tools</a:t>
            </a:r>
          </a:p>
          <a:p>
            <a:pPr marL="342900" lvl="1" indent="-342900" eaLnBrk="1" hangingPunct="1">
              <a:buFont typeface="Arial" pitchFamily="34" charset="0"/>
              <a:buNone/>
              <a:defRPr/>
            </a:pPr>
            <a:endParaRPr lang="en-GB" sz="2000" dirty="0" smtClean="0">
              <a:ea typeface="ヒラギノ角ゴ Pro W3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17475" y="6470650"/>
            <a:ext cx="16652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ヒラギノ角ゴ Pro W3"/>
                <a:cs typeface="ヒラギノ角ゴ Pro W3"/>
              </a:rPr>
              <a:t>www.eumedgrid.eu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 eaLnBrk="1" hangingPunct="1"/>
            <a:r>
              <a:rPr lang="it-IT" dirty="0" smtClean="0">
                <a:ea typeface="ヒラギノ角ゴ Pro W3" pitchFamily="-110" charset="-128"/>
              </a:rPr>
              <a:t>WP3 Objectives</a:t>
            </a:r>
          </a:p>
        </p:txBody>
      </p:sp>
      <p:sp>
        <p:nvSpPr>
          <p:cNvPr id="27652" name="Rectangle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it-IT" dirty="0" smtClean="0">
                <a:ea typeface="ヒラギノ角ゴ Pro W3" pitchFamily="-110" charset="-128"/>
              </a:rPr>
              <a:t>Support the applications of relevance in the region;</a:t>
            </a:r>
          </a:p>
          <a:p>
            <a:r>
              <a:rPr lang="it-IT" dirty="0" smtClean="0">
                <a:ea typeface="ヒラギノ角ゴ Pro W3" pitchFamily="-110" charset="-128"/>
              </a:rPr>
              <a:t>Identify new relevant applications;</a:t>
            </a:r>
          </a:p>
          <a:p>
            <a:r>
              <a:rPr lang="it-IT" dirty="0" smtClean="0">
                <a:ea typeface="ヒラギノ角ゴ Pro W3" pitchFamily="-110" charset="-128"/>
              </a:rPr>
              <a:t>Create a two-tier Competence Centre that will support application porting;</a:t>
            </a:r>
          </a:p>
          <a:p>
            <a:r>
              <a:rPr lang="it-IT" dirty="0" smtClean="0">
                <a:ea typeface="ヒラギノ角ゴ Pro W3" pitchFamily="-110" charset="-128"/>
              </a:rPr>
              <a:t>Study and deliver a strategy for the long term sustainability of the support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EuMedGridSup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TemplateEuMedGridSupport</Template>
  <TotalTime>868</TotalTime>
  <Words>922</Words>
  <Application>Microsoft Office PowerPoint</Application>
  <PresentationFormat>Ekran Gösterisi (4:3)</PresentationFormat>
  <Paragraphs>155</Paragraphs>
  <Slides>20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Katıştırılmış OLE Hizmet Programları</vt:lpstr>
      </vt:variant>
      <vt:variant>
        <vt:i4>0</vt:i4>
      </vt:variant>
      <vt:variant>
        <vt:lpstr>Slayt Başlıkları</vt:lpstr>
      </vt:variant>
      <vt:variant>
        <vt:i4>20</vt:i4>
      </vt:variant>
    </vt:vector>
  </HeadingPairs>
  <TitlesOfParts>
    <vt:vector size="22" baseType="lpstr">
      <vt:lpstr>TemplateEuMedGridSupport</vt:lpstr>
      <vt:lpstr>Blank Presentation</vt:lpstr>
      <vt:lpstr>EUMEDGRID-Support Project</vt:lpstr>
      <vt:lpstr>Project Status</vt:lpstr>
      <vt:lpstr>Project Partners</vt:lpstr>
      <vt:lpstr>Project Partners</vt:lpstr>
      <vt:lpstr>The EUMEDGRID e-Infrastructure</vt:lpstr>
      <vt:lpstr>Objectives &amp; Strategic Lines</vt:lpstr>
      <vt:lpstr>Work-packages</vt:lpstr>
      <vt:lpstr>WP2 Objectives</vt:lpstr>
      <vt:lpstr>WP3 Objectives</vt:lpstr>
      <vt:lpstr>WP4 Objectives</vt:lpstr>
      <vt:lpstr>WP4 structure</vt:lpstr>
      <vt:lpstr>Consolidating NGIs</vt:lpstr>
      <vt:lpstr>Consolidating the Regional Infrastructure</vt:lpstr>
      <vt:lpstr>Task 4.2 - Implementation</vt:lpstr>
      <vt:lpstr>CA Progress in the MED Region</vt:lpstr>
      <vt:lpstr>CA Progress in the MED Region</vt:lpstr>
      <vt:lpstr>Application lifecycle</vt:lpstr>
      <vt:lpstr>Events</vt:lpstr>
      <vt:lpstr>Cooperation</vt:lpstr>
      <vt:lpstr>For further information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EUMEDGRID-Support Introduction</dc:title>
  <dc:creator> Federico Ruggieri</dc:creator>
  <cp:lastModifiedBy>onur</cp:lastModifiedBy>
  <cp:revision>96</cp:revision>
  <dcterms:created xsi:type="dcterms:W3CDTF">2010-01-20T15:05:57Z</dcterms:created>
  <dcterms:modified xsi:type="dcterms:W3CDTF">2011-01-24T07:17:53Z</dcterms:modified>
</cp:coreProperties>
</file>