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2" r:id="rId3"/>
    <p:sldId id="273" r:id="rId4"/>
    <p:sldId id="276" r:id="rId5"/>
    <p:sldId id="274" r:id="rId6"/>
    <p:sldId id="275" r:id="rId7"/>
    <p:sldId id="277" r:id="rId8"/>
    <p:sldId id="284" r:id="rId9"/>
    <p:sldId id="278" r:id="rId10"/>
    <p:sldId id="279" r:id="rId11"/>
    <p:sldId id="287" r:id="rId12"/>
    <p:sldId id="288" r:id="rId13"/>
    <p:sldId id="282" r:id="rId14"/>
    <p:sldId id="290" r:id="rId15"/>
    <p:sldId id="289" r:id="rId16"/>
    <p:sldId id="291" r:id="rId17"/>
    <p:sldId id="292" r:id="rId18"/>
    <p:sldId id="281" r:id="rId19"/>
  </p:sldIdLst>
  <p:sldSz cx="9144000" cy="6858000" type="screen4x3"/>
  <p:notesSz cx="7315200" cy="96012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orting" initials="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874" autoAdjust="0"/>
    <p:restoredTop sz="87695" autoAdjust="0"/>
  </p:normalViewPr>
  <p:slideViewPr>
    <p:cSldViewPr>
      <p:cViewPr varScale="1">
        <p:scale>
          <a:sx n="65" d="100"/>
          <a:sy n="65" d="100"/>
        </p:scale>
        <p:origin x="-10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0490" cy="480368"/>
          </a:xfrm>
          <a:prstGeom prst="rect">
            <a:avLst/>
          </a:prstGeom>
        </p:spPr>
        <p:txBody>
          <a:bodyPr vert="horz" lIns="94851" tIns="47425" rIns="94851" bIns="47425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002" y="0"/>
            <a:ext cx="3170490" cy="480368"/>
          </a:xfrm>
          <a:prstGeom prst="rect">
            <a:avLst/>
          </a:prstGeom>
        </p:spPr>
        <p:txBody>
          <a:bodyPr vert="horz" lIns="94851" tIns="47425" rIns="94851" bIns="47425" rtlCol="0"/>
          <a:lstStyle>
            <a:lvl1pPr algn="r">
              <a:defRPr sz="1200"/>
            </a:lvl1pPr>
          </a:lstStyle>
          <a:p>
            <a:pPr>
              <a:defRPr/>
            </a:pPr>
            <a:fld id="{CDF5CFFC-5600-4038-AE95-DD2C452F3F09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119298"/>
            <a:ext cx="3170490" cy="480368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002" y="9119298"/>
            <a:ext cx="3170490" cy="480368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r">
              <a:defRPr sz="1200"/>
            </a:lvl1pPr>
          </a:lstStyle>
          <a:p>
            <a:pPr>
              <a:defRPr/>
            </a:pPr>
            <a:fld id="{744193C8-A7EC-4E3F-AB66-8C951DEA2C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490" cy="480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51" tIns="47425" rIns="94851" bIns="4742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712" y="0"/>
            <a:ext cx="3170489" cy="480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51" tIns="47425" rIns="94851" bIns="4742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931" y="4561185"/>
            <a:ext cx="5363341" cy="4320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51" tIns="47425" rIns="94851" bIns="474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835"/>
            <a:ext cx="3170490" cy="480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51" tIns="47425" rIns="94851" bIns="4742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712" y="9120835"/>
            <a:ext cx="3170489" cy="480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51" tIns="47425" rIns="94851" bIns="4742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99F14E9-24EF-443C-8EEA-0DED3E9F2B7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8979CF-DBF8-4BB4-BD9F-1B38E9C17171}" type="slidenum">
              <a:rPr lang="nl-NL" smtClean="0"/>
              <a:pPr/>
              <a:t>0</a:t>
            </a:fld>
            <a:endParaRPr lang="nl-NL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968625" y="15843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5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55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4876800"/>
            <a:ext cx="7086600" cy="1447800"/>
          </a:xfrm>
        </p:spPr>
        <p:txBody>
          <a:bodyPr anchor="t"/>
          <a:lstStyle>
            <a:lvl1pPr>
              <a:defRPr b="0"/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915400" y="6629400"/>
            <a:ext cx="228600" cy="228600"/>
          </a:xfrm>
        </p:spPr>
        <p:txBody>
          <a:bodyPr/>
          <a:lstStyle>
            <a:lvl1pPr marL="0" indent="0" algn="ctr">
              <a:buFontTx/>
              <a:buNone/>
              <a:defRPr sz="700"/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447800" y="64008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100">
                <a:latin typeface="+mn-lt"/>
              </a:defRPr>
            </a:lvl1pPr>
          </a:lstStyle>
          <a:p>
            <a:pPr>
              <a:defRPr/>
            </a:pPr>
            <a:fld id="{E9F654B7-4DB3-446E-90BF-6D799CDC8CD4}" type="datetime4">
              <a:rPr lang="nl-NL"/>
              <a:pPr>
                <a:defRPr/>
              </a:pPr>
              <a:t>24 januari 2011</a:t>
            </a:fld>
            <a:endParaRPr lang="nl-NL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SURFnet. We make innovation work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697B5-3760-4B84-BC5B-DDBEB3AC22C1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152400"/>
            <a:ext cx="17526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152400"/>
            <a:ext cx="51054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SURFnet. We make innovation work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85E33-A565-4EBB-8E86-BAD033FA88E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SURFnet. We make innovation work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34690-F341-430F-AFC2-29B34628E4B0}" type="slidenum">
              <a:rPr lang="nl-NL" smtClean="0"/>
              <a:pPr>
                <a:defRPr/>
              </a:pPr>
              <a:t>‹#›</a:t>
            </a:fld>
            <a:endParaRPr lang="nl-NL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SURFnet. We make innovation work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2C4FE-0AAC-48C2-8C04-E3018E026D8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524000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524000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SURFnet. We make innovation work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AF25-AA58-4982-9BF0-47884EDA578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SURFnet. We make innovation work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D611D-7AB6-4540-933E-A5AA9BBE1AA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SURFnet. We make innovation work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30F36-BED5-4BA7-9147-2450D45A909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SURFnet. We make innovation work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B5E3D-AA31-432F-B5BF-8396E26611A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SURFnet. We make innovation work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532AA-2D6C-4BBF-ACB5-BE1AF24E11B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SURFnet. We make innovation work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03324-130E-472C-8E2E-ABE0F30CD3B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52400"/>
            <a:ext cx="5715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524000"/>
            <a:ext cx="7010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47800" y="64008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100">
                <a:latin typeface="+mn-lt"/>
              </a:defRPr>
            </a:lvl1pPr>
          </a:lstStyle>
          <a:p>
            <a:pPr>
              <a:defRPr/>
            </a:pPr>
            <a:r>
              <a:rPr lang="nl-NL"/>
              <a:t>SURFnet. We make innovation work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" y="64008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100">
                <a:latin typeface="+mn-lt"/>
              </a:defRPr>
            </a:lvl1pPr>
          </a:lstStyle>
          <a:p>
            <a:pPr>
              <a:defRPr/>
            </a:pPr>
            <a:fld id="{E31E09BD-E586-4B6C-BE7B-EA02865713FB}" type="slidenum">
              <a:rPr lang="nl-NL"/>
              <a:pPr>
                <a:defRPr/>
              </a:pPr>
              <a:t>‹#›</a:t>
            </a:fld>
            <a:endParaRPr lang="nl-NL"/>
          </a:p>
          <a:p>
            <a:pPr>
              <a:defRPr/>
            </a:pPr>
            <a:endParaRPr lang="nl-NL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968625" y="15843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transition spd="med">
    <p:fade/>
  </p:transition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28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28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28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28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urfnet.nl/Documents/indi-2009-10-014%20(SURFnet%20PoC%20Webservices%20en_SURFfederatie).pdf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rfnet.nl/Documents/indi-2009-10-014%20(SURFnet%20PoC%20Webservices%20en_SURFfederatie).pdf" TargetMode="External"/><Relationship Id="rId2" Type="http://schemas.openxmlformats.org/officeDocument/2006/relationships/hyperlink" Target="http://www.surfnet.nl/Documents/indi-2009-06-012%20(SURFnet%20Webservices%20en_SURFfederatie)-5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urfnet.nl/nl/innovatie/surfworks/resultaten/Pages/resultaten2009.aspx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13CC8A4-41C4-4D5F-852C-3E7F78CD11C7}" type="datetime4">
              <a:rPr lang="nl-NL"/>
              <a:pPr>
                <a:defRPr/>
              </a:pPr>
              <a:t>24 januari 2011</a:t>
            </a:fld>
            <a:endParaRPr lang="nl-NL" dirty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nl-NL" sz="2400" dirty="0" smtClean="0"/>
              <a:t>Secure Web Services </a:t>
            </a:r>
            <a:r>
              <a:rPr lang="nl-NL" sz="2400" dirty="0" err="1" smtClean="0"/>
              <a:t>for</a:t>
            </a:r>
            <a:r>
              <a:rPr lang="nl-NL" sz="2400" dirty="0" smtClean="0"/>
              <a:t> the </a:t>
            </a:r>
            <a:r>
              <a:rPr lang="nl-NL" sz="2400" dirty="0" err="1" smtClean="0"/>
              <a:t>SURFfederatie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err="1" smtClean="0"/>
              <a:t>EUGridPMA</a:t>
            </a:r>
            <a:r>
              <a:rPr lang="nl-NL" sz="2400" dirty="0" smtClean="0"/>
              <a:t> meeting</a:t>
            </a:r>
            <a:br>
              <a:rPr lang="nl-NL" sz="2400" dirty="0" smtClean="0"/>
            </a:br>
            <a:r>
              <a:rPr lang="nl-NL" sz="1600" dirty="0" err="1" smtClean="0"/>
              <a:t>January</a:t>
            </a:r>
            <a:r>
              <a:rPr lang="nl-NL" sz="1600" dirty="0" smtClean="0"/>
              <a:t> 24, 2011 – </a:t>
            </a:r>
            <a:r>
              <a:rPr lang="nl-NL" sz="1600" dirty="0" err="1" smtClean="0"/>
              <a:t>SURFnet</a:t>
            </a:r>
            <a:r>
              <a:rPr lang="nl-NL" sz="1600" dirty="0" smtClean="0"/>
              <a:t>, Utrecht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1600" i="1" dirty="0" smtClean="0"/>
              <a:t>Remco Poortinga – van Wijnen, Hans Zandbelt, Joost van Dijk</a:t>
            </a:r>
            <a:endParaRPr lang="nl-NL" sz="2400" i="1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WS-Trust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3143248"/>
            <a:ext cx="7010400" cy="2952752"/>
          </a:xfrm>
        </p:spPr>
        <p:txBody>
          <a:bodyPr/>
          <a:lstStyle/>
          <a:p>
            <a:r>
              <a:rPr lang="en-US" dirty="0" smtClean="0"/>
              <a:t>Extensions to WS-Security for requesting/validating security tokens and setting up trust relations</a:t>
            </a:r>
          </a:p>
          <a:p>
            <a:r>
              <a:rPr lang="en-US" dirty="0" smtClean="0"/>
              <a:t>Decoupling point for token actions (requesting/validating/transforming).</a:t>
            </a:r>
          </a:p>
          <a:p>
            <a:pPr lvl="1"/>
            <a:r>
              <a:rPr lang="en-US" dirty="0" smtClean="0"/>
              <a:t>Secure Token Service (STS)</a:t>
            </a:r>
          </a:p>
          <a:p>
            <a:pPr lvl="1"/>
            <a:r>
              <a:rPr lang="en-US" dirty="0" smtClean="0"/>
              <a:t>Similar to role </a:t>
            </a:r>
            <a:r>
              <a:rPr lang="en-US" dirty="0" err="1" smtClean="0"/>
              <a:t>SURFfederatie</a:t>
            </a:r>
            <a:r>
              <a:rPr lang="en-US" dirty="0" smtClean="0"/>
              <a:t> has now for Web SSO.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SURFnet. We make innovation work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834690-F341-430F-AFC2-29B34628E4B0}" type="slidenum">
              <a:rPr lang="nl-NL" smtClean="0"/>
              <a:pPr>
                <a:defRPr/>
              </a:pPr>
              <a:t>9</a:t>
            </a:fld>
            <a:endParaRPr lang="nl-NL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1428728" y="1500174"/>
          <a:ext cx="3238500" cy="1628775"/>
        </p:xfrm>
        <a:graphic>
          <a:graphicData uri="http://schemas.openxmlformats.org/presentationml/2006/ole">
            <p:oleObj spid="_x0000_s24577" name="Visio" r:id="rId3" imgW="3235760" imgH="1633382" progId="Visio.Drawing.11">
              <p:embed/>
            </p:oleObj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option to take?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WS-Trust</a:t>
            </a:r>
          </a:p>
          <a:p>
            <a:r>
              <a:rPr lang="en-US" dirty="0" smtClean="0"/>
              <a:t>SAML ECP</a:t>
            </a:r>
          </a:p>
          <a:p>
            <a:endParaRPr lang="en-US" dirty="0" smtClean="0"/>
          </a:p>
          <a:p>
            <a:r>
              <a:rPr lang="en-US" dirty="0" smtClean="0"/>
              <a:t>WS-Security too limited</a:t>
            </a:r>
          </a:p>
          <a:p>
            <a:r>
              <a:rPr lang="en-US" dirty="0" smtClean="0"/>
              <a:t>WS-Federation adds more features</a:t>
            </a:r>
          </a:p>
          <a:p>
            <a:pPr lvl="1"/>
            <a:r>
              <a:rPr lang="en-US" dirty="0" smtClean="0"/>
              <a:t>But those are not relevant for the use cases</a:t>
            </a:r>
          </a:p>
          <a:p>
            <a:pPr lvl="1"/>
            <a:r>
              <a:rPr lang="en-US" dirty="0" smtClean="0"/>
              <a:t>Support by products limited (to Web (passive) Requestor protocol).</a:t>
            </a:r>
          </a:p>
          <a:p>
            <a:pPr lvl="1"/>
            <a:r>
              <a:rPr lang="en-US" dirty="0" smtClean="0"/>
              <a:t>Not standardized yet (at time of writing)</a:t>
            </a:r>
          </a:p>
          <a:p>
            <a:r>
              <a:rPr lang="en-US" dirty="0" smtClean="0"/>
              <a:t>ID-WSF targeted to other types of services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SURFnet. We make innovation work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834690-F341-430F-AFC2-29B34628E4B0}" type="slidenum">
              <a:rPr lang="nl-NL" smtClean="0"/>
              <a:pPr>
                <a:defRPr/>
              </a:pPr>
              <a:t>10</a:t>
            </a:fld>
            <a:endParaRPr lang="nl-NL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Weighing two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7290" y="1500174"/>
            <a:ext cx="7010400" cy="2238372"/>
          </a:xfrm>
        </p:spPr>
        <p:txBody>
          <a:bodyPr/>
          <a:lstStyle/>
          <a:p>
            <a:r>
              <a:rPr lang="en-US" dirty="0" smtClean="0"/>
              <a:t>SAML ECP hardly used/supported (yet?)</a:t>
            </a:r>
          </a:p>
          <a:p>
            <a:r>
              <a:rPr lang="en-US" dirty="0" smtClean="0"/>
              <a:t>WS-Trust widely supported and used</a:t>
            </a:r>
          </a:p>
          <a:p>
            <a:r>
              <a:rPr lang="en-US" dirty="0" smtClean="0"/>
              <a:t>SAML ECP cannot do use case 1 (</a:t>
            </a:r>
            <a:r>
              <a:rPr lang="en-US" dirty="0" err="1" smtClean="0"/>
              <a:t>SURFfederatie</a:t>
            </a:r>
            <a:r>
              <a:rPr lang="en-US" dirty="0" smtClean="0"/>
              <a:t> not present to generate appropriate SAML token)</a:t>
            </a:r>
          </a:p>
          <a:p>
            <a:r>
              <a:rPr lang="en-US" dirty="0" smtClean="0"/>
              <a:t>Therefore </a:t>
            </a:r>
            <a:r>
              <a:rPr lang="en-US" dirty="0" err="1" smtClean="0"/>
              <a:t>PoC</a:t>
            </a:r>
            <a:r>
              <a:rPr lang="en-US" dirty="0" smtClean="0"/>
              <a:t> with WS-Trust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SURFnet. We make innovation work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834690-F341-430F-AFC2-29B34628E4B0}" type="slidenum">
              <a:rPr lang="nl-NL" smtClean="0"/>
              <a:pPr>
                <a:defRPr/>
              </a:pPr>
              <a:t>11</a:t>
            </a:fld>
            <a:endParaRPr lang="nl-NL" dirty="0"/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2001298" y="3326741"/>
          <a:ext cx="4928156" cy="2959779"/>
        </p:xfrm>
        <a:graphic>
          <a:graphicData uri="http://schemas.openxmlformats.org/presentationml/2006/ole">
            <p:oleObj spid="_x0000_s33794" name="Visio" r:id="rId3" imgW="3599900" imgH="2165809" progId="Visio.Drawing.11">
              <p:embed/>
            </p:oleObj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WS-Trust applied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SURFnet. We make innovation work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834690-F341-430F-AFC2-29B34628E4B0}" type="slidenum">
              <a:rPr lang="nl-NL" smtClean="0"/>
              <a:pPr>
                <a:defRPr/>
              </a:pPr>
              <a:t>12</a:t>
            </a:fld>
            <a:endParaRPr lang="nl-NL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1285852" y="1571612"/>
          <a:ext cx="6481465" cy="4572032"/>
        </p:xfrm>
        <a:graphic>
          <a:graphicData uri="http://schemas.openxmlformats.org/presentationml/2006/ole">
            <p:oleObj spid="_x0000_s27649" name="Visio" r:id="rId3" imgW="5820392" imgH="4109396" progId="Visio.Drawing.11">
              <p:embed/>
            </p:oleObj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 of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JDK1.6</a:t>
            </a:r>
          </a:p>
          <a:p>
            <a:r>
              <a:rPr lang="en-US" dirty="0" smtClean="0"/>
              <a:t>Tomcat</a:t>
            </a:r>
          </a:p>
          <a:p>
            <a:r>
              <a:rPr lang="en-US" dirty="0" err="1" smtClean="0"/>
              <a:t>SURFfederatie</a:t>
            </a:r>
            <a:r>
              <a:rPr lang="en-US" dirty="0" smtClean="0"/>
              <a:t> test environment</a:t>
            </a:r>
          </a:p>
          <a:p>
            <a:r>
              <a:rPr lang="en-US" dirty="0" err="1" smtClean="0"/>
              <a:t>PingFederate</a:t>
            </a:r>
            <a:endParaRPr lang="en-US" dirty="0" smtClean="0"/>
          </a:p>
          <a:p>
            <a:pPr lvl="1"/>
            <a:r>
              <a:rPr lang="en-US" dirty="0" smtClean="0"/>
              <a:t>As ‘</a:t>
            </a:r>
            <a:r>
              <a:rPr lang="en-US" dirty="0" err="1" smtClean="0"/>
              <a:t>SURFnet</a:t>
            </a:r>
            <a:r>
              <a:rPr lang="en-US" dirty="0" smtClean="0"/>
              <a:t>’ STS</a:t>
            </a:r>
          </a:p>
          <a:p>
            <a:pPr lvl="1"/>
            <a:r>
              <a:rPr lang="en-US" dirty="0" smtClean="0"/>
              <a:t>As SP and local STS for Org1</a:t>
            </a:r>
          </a:p>
          <a:p>
            <a:r>
              <a:rPr lang="en-US" dirty="0" smtClean="0"/>
              <a:t>Metro 1.5 framework (</a:t>
            </a:r>
            <a:r>
              <a:rPr lang="en-US" dirty="0" err="1" smtClean="0"/>
              <a:t>impl</a:t>
            </a:r>
            <a:r>
              <a:rPr lang="en-US" dirty="0" smtClean="0"/>
              <a:t>. JAX-WS)</a:t>
            </a:r>
          </a:p>
          <a:p>
            <a:pPr lvl="1"/>
            <a:r>
              <a:rPr lang="en-US" dirty="0" smtClean="0"/>
              <a:t>Axis2 does (did?) not support SAML profile for WS-Security (only username/</a:t>
            </a:r>
            <a:r>
              <a:rPr lang="en-US" dirty="0" err="1" smtClean="0"/>
              <a:t>pwd</a:t>
            </a:r>
            <a:r>
              <a:rPr lang="en-US" dirty="0" smtClean="0"/>
              <a:t> or X.509)</a:t>
            </a:r>
          </a:p>
          <a:p>
            <a:r>
              <a:rPr lang="en-US" dirty="0" err="1" smtClean="0"/>
              <a:t>Netbeans</a:t>
            </a:r>
            <a:r>
              <a:rPr lang="en-US" dirty="0" smtClean="0"/>
              <a:t> IDE</a:t>
            </a:r>
          </a:p>
          <a:p>
            <a:r>
              <a:rPr lang="en-US" dirty="0" smtClean="0"/>
              <a:t>Very simple web service (‘get stock quote’)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SURFnet. We make innovation work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834690-F341-430F-AFC2-29B34628E4B0}" type="slidenum">
              <a:rPr lang="nl-NL" smtClean="0"/>
              <a:pPr>
                <a:defRPr/>
              </a:pPr>
              <a:t>13</a:t>
            </a:fld>
            <a:endParaRPr lang="nl-NL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 of Concept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SURFnet. We make innovation work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834690-F341-430F-AFC2-29B34628E4B0}" type="slidenum">
              <a:rPr lang="nl-NL" smtClean="0"/>
              <a:pPr>
                <a:defRPr/>
              </a:pPr>
              <a:t>14</a:t>
            </a:fld>
            <a:endParaRPr lang="nl-NL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714488"/>
            <a:ext cx="5702300" cy="40386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 for </a:t>
            </a:r>
            <a:r>
              <a:rPr lang="en-US" dirty="0" err="1" smtClean="0"/>
              <a:t>SURFnet</a:t>
            </a:r>
            <a:r>
              <a:rPr lang="en-US" dirty="0" smtClean="0"/>
              <a:t> role (STS) trivial using </a:t>
            </a:r>
            <a:r>
              <a:rPr lang="en-US" dirty="0" err="1" smtClean="0"/>
              <a:t>PingFederate</a:t>
            </a:r>
            <a:endParaRPr lang="en-US" dirty="0" smtClean="0"/>
          </a:p>
          <a:p>
            <a:pPr lvl="1"/>
            <a:r>
              <a:rPr lang="en-US" dirty="0" smtClean="0"/>
              <a:t>STS independent of </a:t>
            </a:r>
            <a:r>
              <a:rPr lang="en-US" dirty="0" err="1" smtClean="0"/>
              <a:t>SURFfederatie</a:t>
            </a:r>
            <a:endParaRPr lang="en-US" dirty="0" smtClean="0"/>
          </a:p>
          <a:p>
            <a:r>
              <a:rPr lang="en-US" dirty="0" smtClean="0"/>
              <a:t>Making WS-Provider also fairly straightforward</a:t>
            </a:r>
          </a:p>
          <a:p>
            <a:r>
              <a:rPr lang="en-US" dirty="0" smtClean="0"/>
              <a:t>WS-Client most difficult</a:t>
            </a:r>
          </a:p>
          <a:p>
            <a:pPr lvl="1"/>
            <a:r>
              <a:rPr lang="en-US" dirty="0" smtClean="0"/>
              <a:t>Specific code needed for token handling</a:t>
            </a:r>
          </a:p>
          <a:p>
            <a:pPr lvl="1"/>
            <a:r>
              <a:rPr lang="en-US" dirty="0" smtClean="0"/>
              <a:t>Axis2 does/did not support SAML profile</a:t>
            </a:r>
          </a:p>
          <a:p>
            <a:r>
              <a:rPr lang="en-US" dirty="0" smtClean="0"/>
              <a:t>For </a:t>
            </a:r>
            <a:r>
              <a:rPr lang="en-US" dirty="0" err="1" smtClean="0"/>
              <a:t>PoC</a:t>
            </a:r>
            <a:r>
              <a:rPr lang="en-US" dirty="0" smtClean="0"/>
              <a:t> details: see report</a:t>
            </a:r>
          </a:p>
          <a:p>
            <a:pPr lvl="1"/>
            <a:r>
              <a:rPr lang="en-US" sz="800" dirty="0" smtClean="0">
                <a:hlinkClick r:id="rId2"/>
              </a:rPr>
              <a:t>http://www.surfnet.nl/Documents/indi-2009-10-014%20(SURFnet%20PoC%20Webservices%20en_SURFfederatie).pdf</a:t>
            </a:r>
            <a:endParaRPr lang="en-US" dirty="0"/>
          </a:p>
          <a:p>
            <a:r>
              <a:rPr lang="en-US" dirty="0" smtClean="0"/>
              <a:t>Note: this research really specific to SOAP web services security. It does *not* mean </a:t>
            </a:r>
            <a:r>
              <a:rPr lang="en-US" dirty="0" err="1" smtClean="0"/>
              <a:t>SURFnet</a:t>
            </a:r>
            <a:r>
              <a:rPr lang="en-US" dirty="0" smtClean="0"/>
              <a:t> will only support WS-Trust (we like anything open and standard)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SURFnet. We make innovation work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834690-F341-430F-AFC2-29B34628E4B0}" type="slidenum">
              <a:rPr lang="nl-NL" smtClean="0"/>
              <a:pPr>
                <a:defRPr/>
              </a:pPr>
              <a:t>15</a:t>
            </a:fld>
            <a:endParaRPr lang="nl-NL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Q&amp;A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24000"/>
            <a:ext cx="7702624" cy="45720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r</a:t>
            </a:r>
            <a:r>
              <a:rPr lang="en-US" dirty="0" smtClean="0"/>
              <a:t>emco.poortinga@surfnet.nl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SURFnet. We make innovation work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834690-F341-430F-AFC2-29B34628E4B0}" type="slidenum">
              <a:rPr lang="nl-NL" smtClean="0"/>
              <a:pPr>
                <a:defRPr/>
              </a:pPr>
              <a:t>16</a:t>
            </a:fld>
            <a:endParaRPr lang="nl-NL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SAML ECP applied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5000636"/>
            <a:ext cx="7010400" cy="1095364"/>
          </a:xfrm>
        </p:spPr>
        <p:txBody>
          <a:bodyPr/>
          <a:lstStyle/>
          <a:p>
            <a:r>
              <a:rPr lang="en-US" dirty="0" err="1" smtClean="0"/>
              <a:t>AuthnRequest</a:t>
            </a:r>
            <a:r>
              <a:rPr lang="en-US" dirty="0" smtClean="0"/>
              <a:t> extra &lt;audience&gt; element</a:t>
            </a:r>
          </a:p>
          <a:p>
            <a:r>
              <a:rPr lang="en-US" dirty="0" smtClean="0"/>
              <a:t>Response extra &lt;</a:t>
            </a:r>
            <a:r>
              <a:rPr lang="en-US" dirty="0" err="1" smtClean="0"/>
              <a:t>SubjectConfirmation</a:t>
            </a:r>
            <a:r>
              <a:rPr lang="en-US" dirty="0" smtClean="0"/>
              <a:t>&gt; (used at G)</a:t>
            </a:r>
          </a:p>
          <a:p>
            <a:r>
              <a:rPr lang="en-US" dirty="0" smtClean="0"/>
              <a:t>F: PAOS </a:t>
            </a:r>
            <a:r>
              <a:rPr lang="en-US" dirty="0" err="1" smtClean="0"/>
              <a:t>AuthnRequest</a:t>
            </a:r>
            <a:endParaRPr lang="en-US" dirty="0" smtClean="0"/>
          </a:p>
          <a:p>
            <a:r>
              <a:rPr lang="en-US" dirty="0" smtClean="0"/>
              <a:t>E-H: Part of ID-WSF ECP profile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SURFnet. We make innovation work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834690-F341-430F-AFC2-29B34628E4B0}" type="slidenum">
              <a:rPr lang="nl-NL" smtClean="0"/>
              <a:pPr>
                <a:defRPr/>
              </a:pPr>
              <a:t>17</a:t>
            </a:fld>
            <a:endParaRPr lang="nl-NL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/>
        </p:nvGraphicFramePr>
        <p:xfrm>
          <a:off x="1357290" y="1571612"/>
          <a:ext cx="5429288" cy="3429960"/>
        </p:xfrm>
        <a:graphic>
          <a:graphicData uri="http://schemas.openxmlformats.org/presentationml/2006/ole">
            <p:oleObj spid="_x0000_s26625" name="Visio" r:id="rId3" imgW="5818173" imgH="3673813" progId="Visio.Drawing.11">
              <p:embed/>
            </p:oleObj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Content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</a:p>
          <a:p>
            <a:r>
              <a:rPr lang="en-US" dirty="0" smtClean="0"/>
              <a:t>Use case(s)</a:t>
            </a:r>
          </a:p>
          <a:p>
            <a:pPr lvl="1"/>
            <a:r>
              <a:rPr lang="en-US" dirty="0" smtClean="0"/>
              <a:t>Or: What were we trying to solve</a:t>
            </a:r>
          </a:p>
          <a:p>
            <a:r>
              <a:rPr lang="en-US" dirty="0" smtClean="0"/>
              <a:t>Assumptions and requirements</a:t>
            </a:r>
          </a:p>
          <a:p>
            <a:r>
              <a:rPr lang="en-US" smtClean="0"/>
              <a:t>The different </a:t>
            </a:r>
            <a:r>
              <a:rPr lang="en-US" dirty="0" smtClean="0"/>
              <a:t>options</a:t>
            </a:r>
          </a:p>
          <a:p>
            <a:r>
              <a:rPr lang="en-US" dirty="0" smtClean="0"/>
              <a:t>Selected option </a:t>
            </a:r>
            <a:r>
              <a:rPr lang="en-US" dirty="0" smtClean="0"/>
              <a:t>applied to use cases</a:t>
            </a:r>
          </a:p>
          <a:p>
            <a:r>
              <a:rPr lang="en-US" dirty="0" smtClean="0"/>
              <a:t>Proof of Concept</a:t>
            </a:r>
          </a:p>
          <a:p>
            <a:r>
              <a:rPr lang="en-US" dirty="0" smtClean="0"/>
              <a:t>Results</a:t>
            </a:r>
          </a:p>
          <a:p>
            <a:r>
              <a:rPr lang="en-US" dirty="0" smtClean="0"/>
              <a:t>Further insights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SURFnet. We make innovation work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5F3FB8-2616-494F-BEA8-78DE0DA3AA71}" type="slidenum">
              <a:rPr lang="nl-NL"/>
              <a:pPr>
                <a:defRPr/>
              </a:pPr>
              <a:t>1</a:t>
            </a:fld>
            <a:endParaRPr lang="nl-NL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Research/</a:t>
            </a:r>
            <a:r>
              <a:rPr lang="en-US" dirty="0" err="1" smtClean="0"/>
              <a:t>PoC</a:t>
            </a:r>
            <a:r>
              <a:rPr lang="en-US" dirty="0" smtClean="0"/>
              <a:t> done in 2009 as part of the </a:t>
            </a:r>
            <a:r>
              <a:rPr lang="en-US" dirty="0" err="1" smtClean="0"/>
              <a:t>SURFworks</a:t>
            </a:r>
            <a:r>
              <a:rPr lang="en-US" dirty="0" smtClean="0"/>
              <a:t> program</a:t>
            </a:r>
          </a:p>
          <a:p>
            <a:r>
              <a:rPr lang="en-US" dirty="0" smtClean="0"/>
              <a:t>Main question: can Web Services be linked to </a:t>
            </a:r>
            <a:r>
              <a:rPr lang="en-US" dirty="0" err="1" smtClean="0"/>
              <a:t>SURFfederatie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And if so: how?</a:t>
            </a:r>
          </a:p>
          <a:p>
            <a:r>
              <a:rPr lang="en-US" dirty="0" smtClean="0"/>
              <a:t>This presentation based on that work:</a:t>
            </a:r>
          </a:p>
          <a:p>
            <a:pPr lvl="1"/>
            <a:r>
              <a:rPr lang="en-US" sz="800" dirty="0" smtClean="0">
                <a:hlinkClick r:id="rId2"/>
              </a:rPr>
              <a:t>http://www.surfnet.nl/Documents/indi-2009-06-012%20(SURFnet%20Webservices%20en_SURFfederatie)-5.pdf</a:t>
            </a:r>
            <a:endParaRPr lang="en-US" sz="800" dirty="0" smtClean="0"/>
          </a:p>
          <a:p>
            <a:pPr lvl="1"/>
            <a:r>
              <a:rPr lang="en-US" sz="800" dirty="0" smtClean="0">
                <a:hlinkClick r:id="rId3"/>
              </a:rPr>
              <a:t>http://www.surfnet.nl/Documents/indi-2009-10-014%20(SURFnet%20PoC%20Webservices%20en_SURFfederatie).pdf</a:t>
            </a:r>
            <a:endParaRPr lang="en-US" sz="800" dirty="0" smtClean="0"/>
          </a:p>
          <a:p>
            <a:pPr lvl="1"/>
            <a:r>
              <a:rPr lang="en-US" sz="800" dirty="0" smtClean="0">
                <a:hlinkClick r:id="rId4"/>
              </a:rPr>
              <a:t>http://www.surfnet.nl/nl/innovatie/surfworks/resultaten/Pages/resultaten2009.aspx</a:t>
            </a:r>
            <a:endParaRPr lang="en-US" sz="800" dirty="0" smtClean="0"/>
          </a:p>
          <a:p>
            <a:pPr lvl="1"/>
            <a:r>
              <a:rPr lang="en-US" dirty="0" smtClean="0"/>
              <a:t>Dutch only…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SURFnet. We make innovation work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834690-F341-430F-AFC2-29B34628E4B0}" type="slidenum">
              <a:rPr lang="nl-NL" smtClean="0"/>
              <a:pPr>
                <a:defRPr/>
              </a:pPr>
              <a:t>2</a:t>
            </a:fld>
            <a:endParaRPr lang="nl-NL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case(s)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 based services alone too limited (long term).</a:t>
            </a:r>
          </a:p>
          <a:p>
            <a:r>
              <a:rPr lang="en-US" dirty="0" smtClean="0"/>
              <a:t>(Web based) services should be able to call other services ‘on-behalf-of’ the user, </a:t>
            </a:r>
            <a:r>
              <a:rPr lang="en-US" dirty="0" smtClean="0"/>
              <a:t>for:</a:t>
            </a:r>
            <a:endParaRPr lang="en-US" dirty="0" smtClean="0"/>
          </a:p>
          <a:p>
            <a:pPr lvl="1"/>
            <a:r>
              <a:rPr lang="en-US" dirty="0" smtClean="0"/>
              <a:t>(Dynamic) e-Research </a:t>
            </a:r>
            <a:r>
              <a:rPr lang="en-US" dirty="0" smtClean="0"/>
              <a:t>cases.</a:t>
            </a:r>
          </a:p>
          <a:p>
            <a:pPr lvl="1"/>
            <a:r>
              <a:rPr lang="en-US" dirty="0" smtClean="0"/>
              <a:t>Crossing organizational boundaries.</a:t>
            </a:r>
          </a:p>
          <a:p>
            <a:pPr lvl="1"/>
            <a:r>
              <a:rPr lang="en-US" dirty="0" smtClean="0"/>
              <a:t>More than just providing identity of the user.</a:t>
            </a:r>
          </a:p>
          <a:p>
            <a:endParaRPr lang="en-US" dirty="0" smtClean="0"/>
          </a:p>
          <a:p>
            <a:r>
              <a:rPr lang="en-US" dirty="0" smtClean="0"/>
              <a:t>Multiple scenarios identified and then ‘boiled down’ to the 2 essential use cases.</a:t>
            </a:r>
          </a:p>
          <a:p>
            <a:pPr lvl="1"/>
            <a:r>
              <a:rPr lang="en-US" dirty="0" smtClean="0"/>
              <a:t>If solved should be able to cover all scenarios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SURFnet. We make innovation work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834690-F341-430F-AFC2-29B34628E4B0}" type="slidenum">
              <a:rPr lang="nl-NL" smtClean="0"/>
              <a:pPr>
                <a:defRPr/>
              </a:pPr>
              <a:t>3</a:t>
            </a:fld>
            <a:endParaRPr lang="nl-NL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 1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447800" y="5286388"/>
            <a:ext cx="7010400" cy="1071570"/>
          </a:xfrm>
        </p:spPr>
        <p:txBody>
          <a:bodyPr/>
          <a:lstStyle/>
          <a:p>
            <a:r>
              <a:rPr lang="en-US" dirty="0" smtClean="0"/>
              <a:t>User      @ org1</a:t>
            </a:r>
          </a:p>
          <a:p>
            <a:r>
              <a:rPr lang="en-US" dirty="0" err="1" smtClean="0"/>
              <a:t>Webapp</a:t>
            </a:r>
            <a:r>
              <a:rPr lang="en-US" dirty="0" smtClean="0"/>
              <a:t> @ org1</a:t>
            </a:r>
          </a:p>
          <a:p>
            <a:r>
              <a:rPr lang="en-US" dirty="0" smtClean="0"/>
              <a:t>WS        @ org2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SURFnet. We make innovation work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834690-F341-430F-AFC2-29B34628E4B0}" type="slidenum">
              <a:rPr lang="nl-NL" smtClean="0"/>
              <a:pPr>
                <a:defRPr/>
              </a:pPr>
              <a:t>4</a:t>
            </a:fld>
            <a:endParaRPr lang="nl-NL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1571604" y="1357298"/>
          <a:ext cx="5421313" cy="3255963"/>
        </p:xfrm>
        <a:graphic>
          <a:graphicData uri="http://schemas.openxmlformats.org/presentationml/2006/ole">
            <p:oleObj spid="_x0000_s2049" name="Visio" r:id="rId3" imgW="3599900" imgH="2165809" progId="Visio.Drawing.11">
              <p:embed/>
            </p:oleObj>
          </a:graphicData>
        </a:graphic>
      </p:graphicFrame>
      <p:sp>
        <p:nvSpPr>
          <p:cNvPr id="10" name="Oval 9"/>
          <p:cNvSpPr/>
          <p:nvPr/>
        </p:nvSpPr>
        <p:spPr bwMode="auto">
          <a:xfrm>
            <a:off x="4090596" y="3528431"/>
            <a:ext cx="428628" cy="428628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5286388"/>
            <a:ext cx="7010400" cy="1143008"/>
          </a:xfrm>
        </p:spPr>
        <p:txBody>
          <a:bodyPr/>
          <a:lstStyle/>
          <a:p>
            <a:r>
              <a:rPr lang="en-US" dirty="0" smtClean="0"/>
              <a:t>User      @ org3</a:t>
            </a:r>
          </a:p>
          <a:p>
            <a:r>
              <a:rPr lang="en-US" dirty="0" err="1" smtClean="0"/>
              <a:t>Webapp</a:t>
            </a:r>
            <a:r>
              <a:rPr lang="en-US" dirty="0" smtClean="0"/>
              <a:t> @ org1</a:t>
            </a:r>
          </a:p>
          <a:p>
            <a:r>
              <a:rPr lang="en-US" dirty="0" smtClean="0"/>
              <a:t>WS        @ org2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SURFnet. We make innovation work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834690-F341-430F-AFC2-29B34628E4B0}" type="slidenum">
              <a:rPr lang="nl-NL" smtClean="0"/>
              <a:pPr>
                <a:defRPr/>
              </a:pPr>
              <a:t>5</a:t>
            </a:fld>
            <a:endParaRPr lang="nl-NL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481" name="Object 1"/>
          <p:cNvGraphicFramePr>
            <a:graphicFrameLocks noChangeAspect="1"/>
          </p:cNvGraphicFramePr>
          <p:nvPr/>
        </p:nvGraphicFramePr>
        <p:xfrm>
          <a:off x="1714480" y="1357298"/>
          <a:ext cx="5421313" cy="3875088"/>
        </p:xfrm>
        <a:graphic>
          <a:graphicData uri="http://schemas.openxmlformats.org/presentationml/2006/ole">
            <p:oleObj spid="_x0000_s20481" name="Visio" r:id="rId3" imgW="3607896" imgH="2579775" progId="Visio.Drawing.11">
              <p:embed/>
            </p:oleObj>
          </a:graphicData>
        </a:graphic>
      </p:graphicFrame>
      <p:sp>
        <p:nvSpPr>
          <p:cNvPr id="8" name="Oval 7"/>
          <p:cNvSpPr/>
          <p:nvPr/>
        </p:nvSpPr>
        <p:spPr bwMode="auto">
          <a:xfrm>
            <a:off x="4233472" y="4149501"/>
            <a:ext cx="428628" cy="428628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571744"/>
            <a:ext cx="7010400" cy="3524256"/>
          </a:xfrm>
        </p:spPr>
        <p:txBody>
          <a:bodyPr/>
          <a:lstStyle/>
          <a:p>
            <a:r>
              <a:rPr lang="en-US" dirty="0" smtClean="0"/>
              <a:t>Addressed SOAP only for this work</a:t>
            </a:r>
          </a:p>
          <a:p>
            <a:pPr lvl="1"/>
            <a:r>
              <a:rPr lang="en-US" dirty="0" smtClean="0"/>
              <a:t>No real security standards for REST services</a:t>
            </a:r>
          </a:p>
          <a:p>
            <a:pPr lvl="2"/>
            <a:r>
              <a:rPr lang="en-US" dirty="0" smtClean="0"/>
              <a:t>Would now try OAuth2</a:t>
            </a:r>
          </a:p>
          <a:p>
            <a:pPr lvl="1"/>
            <a:r>
              <a:rPr lang="en-US" dirty="0" smtClean="0"/>
              <a:t>Most options available for SOAP</a:t>
            </a:r>
          </a:p>
          <a:p>
            <a:pPr lvl="1"/>
            <a:r>
              <a:rPr lang="en-US" dirty="0" smtClean="0"/>
              <a:t>Better supported over wide range of platforms and libraries.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baseline="30000" dirty="0" smtClean="0"/>
          </a:p>
          <a:p>
            <a:pPr lvl="1" algn="r">
              <a:buNone/>
            </a:pPr>
            <a:endParaRPr lang="en-US" sz="14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SURFnet. We make innovation work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834690-F341-430F-AFC2-29B34628E4B0}" type="slidenum">
              <a:rPr lang="nl-NL" smtClean="0"/>
              <a:pPr>
                <a:defRPr/>
              </a:pPr>
              <a:t>6</a:t>
            </a:fld>
            <a:endParaRPr lang="nl-NL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3553" name="Object 1"/>
          <p:cNvGraphicFramePr>
            <a:graphicFrameLocks noChangeAspect="1"/>
          </p:cNvGraphicFramePr>
          <p:nvPr/>
        </p:nvGraphicFramePr>
        <p:xfrm>
          <a:off x="1500166" y="1428736"/>
          <a:ext cx="2847975" cy="971550"/>
        </p:xfrm>
        <a:graphic>
          <a:graphicData uri="http://schemas.openxmlformats.org/presentationml/2006/ole">
            <p:oleObj spid="_x0000_s23553" name="Visio" r:id="rId3" imgW="2851956" imgH="966713" progId="Visio.Drawing.11">
              <p:embed/>
            </p:oleObj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WS-Security</a:t>
            </a:r>
          </a:p>
          <a:p>
            <a:r>
              <a:rPr lang="en-US" dirty="0" smtClean="0"/>
              <a:t>WS-Trust</a:t>
            </a:r>
          </a:p>
          <a:p>
            <a:r>
              <a:rPr lang="en-US" dirty="0" smtClean="0"/>
              <a:t>WS-Federation</a:t>
            </a:r>
          </a:p>
          <a:p>
            <a:r>
              <a:rPr lang="en-US" dirty="0" smtClean="0"/>
              <a:t>ID-WSF</a:t>
            </a:r>
          </a:p>
          <a:p>
            <a:r>
              <a:rPr lang="en-US" dirty="0" smtClean="0"/>
              <a:t>SAML ECP profile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SURFnet. We make innovation work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834690-F341-430F-AFC2-29B34628E4B0}" type="slidenum">
              <a:rPr lang="nl-NL" smtClean="0"/>
              <a:pPr>
                <a:defRPr/>
              </a:pPr>
              <a:t>7</a:t>
            </a:fld>
            <a:endParaRPr lang="nl-NL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WS-Security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500306"/>
            <a:ext cx="7010400" cy="3595694"/>
          </a:xfrm>
        </p:spPr>
        <p:txBody>
          <a:bodyPr/>
          <a:lstStyle/>
          <a:p>
            <a:r>
              <a:rPr lang="en-US" dirty="0" smtClean="0"/>
              <a:t>Message level security for web services</a:t>
            </a:r>
          </a:p>
          <a:p>
            <a:r>
              <a:rPr lang="en-US" dirty="0" smtClean="0"/>
              <a:t>Encryption/confidentiality</a:t>
            </a:r>
          </a:p>
          <a:p>
            <a:r>
              <a:rPr lang="en-US" dirty="0" smtClean="0"/>
              <a:t>Message Integrity (digital signing)</a:t>
            </a:r>
          </a:p>
          <a:p>
            <a:r>
              <a:rPr lang="en-US" dirty="0" smtClean="0"/>
              <a:t>Authentication via security tokens (username/password, X.509, Kerberos token, SAML assertion)</a:t>
            </a:r>
          </a:p>
          <a:p>
            <a:r>
              <a:rPr lang="en-US" dirty="0" smtClean="0"/>
              <a:t>Independent from application/client (handled by libraries/agents/interceptors)</a:t>
            </a:r>
          </a:p>
          <a:p>
            <a:r>
              <a:rPr lang="en-US" dirty="0" smtClean="0"/>
              <a:t>Doesn’t scale (multi-domain) well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SURFnet. We make innovation work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834690-F341-430F-AFC2-29B34628E4B0}" type="slidenum">
              <a:rPr lang="nl-NL" smtClean="0"/>
              <a:pPr>
                <a:defRPr/>
              </a:pPr>
              <a:t>8</a:t>
            </a:fld>
            <a:endParaRPr lang="nl-NL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1428728" y="1500174"/>
          <a:ext cx="3238500" cy="971550"/>
        </p:xfrm>
        <a:graphic>
          <a:graphicData uri="http://schemas.openxmlformats.org/presentationml/2006/ole">
            <p:oleObj spid="_x0000_s21505" name="Visio" r:id="rId3" imgW="3235760" imgH="966713" progId="Visio.Drawing.11">
              <p:embed/>
            </p:oleObj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RFnet-NL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66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B8AA"/>
      </a:accent5>
      <a:accent6>
        <a:srgbClr val="2D2D8A"/>
      </a:accent6>
      <a:hlink>
        <a:srgbClr val="009999"/>
      </a:hlink>
      <a:folHlink>
        <a:srgbClr val="99CC00"/>
      </a:folHlink>
    </a:clrScheme>
    <a:fontScheme name="SURFnet-N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SURFnet-N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RFnet-N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RFnet-N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RFnet-N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RFnet-N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RFnet-N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RFnet-N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RFnet-N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RFnet-N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RFnet-N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RFnet-N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RFnet-N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SURFnet-NL</Template>
  <TotalTime>2417</TotalTime>
  <Words>692</Words>
  <Application>Microsoft Office PowerPoint</Application>
  <PresentationFormat>On-screen Show (4:3)</PresentationFormat>
  <Paragraphs>151</Paragraphs>
  <Slides>18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SURFnet-NL</vt:lpstr>
      <vt:lpstr>Visio</vt:lpstr>
      <vt:lpstr>Secure Web Services for the SURFfederatie EUGridPMA meeting January 24, 2011 – SURFnet, Utrecht Remco Poortinga – van Wijnen, Hans Zandbelt, Joost van Dijk</vt:lpstr>
      <vt:lpstr>Content</vt:lpstr>
      <vt:lpstr>Context</vt:lpstr>
      <vt:lpstr>Use case(s)</vt:lpstr>
      <vt:lpstr>Use case 1</vt:lpstr>
      <vt:lpstr>Use case 2</vt:lpstr>
      <vt:lpstr>Assumptions</vt:lpstr>
      <vt:lpstr>Security options</vt:lpstr>
      <vt:lpstr>WS-Security</vt:lpstr>
      <vt:lpstr>WS-Trust</vt:lpstr>
      <vt:lpstr>Which option to take?</vt:lpstr>
      <vt:lpstr>Weighing two options</vt:lpstr>
      <vt:lpstr>WS-Trust applied</vt:lpstr>
      <vt:lpstr>Proof of Concept</vt:lpstr>
      <vt:lpstr>Proof of Concept</vt:lpstr>
      <vt:lpstr>Conclusions</vt:lpstr>
      <vt:lpstr>Q&amp;A</vt:lpstr>
      <vt:lpstr>SAML ECP applied </vt:lpstr>
    </vt:vector>
  </TitlesOfParts>
  <Company>Surfnet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Zien en gezien worden Erwin Bleumink - SURFnet</dc:title>
  <dc:creator>Erwin Bleumink</dc:creator>
  <cp:lastModifiedBy>poorting</cp:lastModifiedBy>
  <cp:revision>205</cp:revision>
  <dcterms:created xsi:type="dcterms:W3CDTF">2008-09-30T15:03:27Z</dcterms:created>
  <dcterms:modified xsi:type="dcterms:W3CDTF">2011-01-24T09:54:11Z</dcterms:modified>
</cp:coreProperties>
</file>