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3" r:id="rId3"/>
    <p:sldId id="268" r:id="rId4"/>
    <p:sldId id="266" r:id="rId5"/>
    <p:sldId id="274" r:id="rId6"/>
    <p:sldId id="269" r:id="rId7"/>
    <p:sldId id="270" r:id="rId8"/>
    <p:sldId id="275" r:id="rId9"/>
    <p:sldId id="291" r:id="rId10"/>
    <p:sldId id="290" r:id="rId11"/>
    <p:sldId id="276" r:id="rId12"/>
    <p:sldId id="277" r:id="rId13"/>
    <p:sldId id="271" r:id="rId14"/>
    <p:sldId id="267" r:id="rId15"/>
    <p:sldId id="272" r:id="rId16"/>
    <p:sldId id="261" r:id="rId17"/>
    <p:sldId id="259" r:id="rId18"/>
    <p:sldId id="260" r:id="rId19"/>
    <p:sldId id="262" r:id="rId20"/>
    <p:sldId id="263" r:id="rId21"/>
    <p:sldId id="264" r:id="rId22"/>
    <p:sldId id="257" r:id="rId23"/>
    <p:sldId id="282" r:id="rId24"/>
    <p:sldId id="283" r:id="rId25"/>
    <p:sldId id="284" r:id="rId26"/>
    <p:sldId id="286" r:id="rId27"/>
    <p:sldId id="285" r:id="rId28"/>
    <p:sldId id="287" r:id="rId29"/>
    <p:sldId id="258" r:id="rId30"/>
    <p:sldId id="265" r:id="rId31"/>
    <p:sldId id="278" r:id="rId32"/>
    <p:sldId id="296" r:id="rId33"/>
    <p:sldId id="295" r:id="rId34"/>
    <p:sldId id="279" r:id="rId35"/>
    <p:sldId id="289" r:id="rId36"/>
    <p:sldId id="293" r:id="rId37"/>
    <p:sldId id="294" r:id="rId38"/>
    <p:sldId id="288" r:id="rId39"/>
    <p:sldId id="280" r:id="rId40"/>
    <p:sldId id="281" r:id="rId41"/>
    <p:sldId id="292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plotArea>
      <c:layout>
        <c:manualLayout>
          <c:layoutTarget val="inner"/>
          <c:xMode val="edge"/>
          <c:yMode val="edge"/>
          <c:x val="0.12188894356955382"/>
          <c:y val="6.3593750000000032E-2"/>
          <c:w val="0.67992552493438385"/>
          <c:h val="0.67538065944881975"/>
        </c:manualLayout>
      </c:layout>
      <c:barChart>
        <c:barDir val="col"/>
        <c:grouping val="stacked"/>
        <c:ser>
          <c:idx val="0"/>
          <c:order val="0"/>
          <c:tx>
            <c:strRef>
              <c:f>Sheet1!$B$1</c:f>
              <c:strCache>
                <c:ptCount val="1"/>
                <c:pt idx="0">
                  <c:v>LoA1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PKP</c:v>
                </c:pt>
                <c:pt idx="1">
                  <c:v>DN</c:v>
                </c:pt>
                <c:pt idx="2">
                  <c:v>IdVet</c:v>
                </c:pt>
                <c:pt idx="3">
                  <c:v>Audit</c:v>
                </c:pt>
                <c:pt idx="4">
                  <c:v>Purpose</c:v>
                </c:pt>
                <c:pt idx="5">
                  <c:v>Infra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</c:v>
                </c:pt>
                <c:pt idx="1">
                  <c:v>4</c:v>
                </c:pt>
                <c:pt idx="2">
                  <c:v>2</c:v>
                </c:pt>
                <c:pt idx="3">
                  <c:v>3</c:v>
                </c:pt>
                <c:pt idx="4">
                  <c:v>3</c:v>
                </c:pt>
                <c:pt idx="5">
                  <c:v>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LoA2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PKP</c:v>
                </c:pt>
                <c:pt idx="1">
                  <c:v>DN</c:v>
                </c:pt>
                <c:pt idx="2">
                  <c:v>IdVet</c:v>
                </c:pt>
                <c:pt idx="3">
                  <c:v>Audit</c:v>
                </c:pt>
                <c:pt idx="4">
                  <c:v>Purpose</c:v>
                </c:pt>
                <c:pt idx="5">
                  <c:v>Infra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4</c:v>
                </c:pt>
                <c:pt idx="1">
                  <c:v>2</c:v>
                </c:pt>
                <c:pt idx="2">
                  <c:v>7</c:v>
                </c:pt>
                <c:pt idx="3">
                  <c:v>5</c:v>
                </c:pt>
                <c:pt idx="4">
                  <c:v>4</c:v>
                </c:pt>
                <c:pt idx="5">
                  <c:v>1</c:v>
                </c:pt>
              </c:numCache>
            </c:numRef>
          </c:val>
        </c:ser>
        <c:overlap val="100"/>
        <c:axId val="43690240"/>
        <c:axId val="43732992"/>
      </c:barChart>
      <c:catAx>
        <c:axId val="43690240"/>
        <c:scaling>
          <c:orientation val="minMax"/>
        </c:scaling>
        <c:axPos val="b"/>
        <c:tickLblPos val="nextTo"/>
        <c:crossAx val="43732992"/>
        <c:crosses val="autoZero"/>
        <c:auto val="1"/>
        <c:lblAlgn val="ctr"/>
        <c:lblOffset val="100"/>
      </c:catAx>
      <c:valAx>
        <c:axId val="43732992"/>
        <c:scaling>
          <c:orientation val="minMax"/>
        </c:scaling>
        <c:axPos val="l"/>
        <c:majorGridlines/>
        <c:numFmt formatCode="General" sourceLinked="1"/>
        <c:tickLblPos val="nextTo"/>
        <c:crossAx val="43690240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1901B0E-FCAD-4482-B9D9-F099E5AD8589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24EE225-290E-4BC7-836B-74311EAF89F0}">
      <dgm:prSet phldrT="[Text]"/>
      <dgm:spPr/>
      <dgm:t>
        <a:bodyPr/>
        <a:lstStyle/>
        <a:p>
          <a:r>
            <a:rPr lang="en-US" dirty="0" smtClean="0"/>
            <a:t>Change</a:t>
          </a:r>
          <a:endParaRPr lang="en-GB" dirty="0"/>
        </a:p>
      </dgm:t>
    </dgm:pt>
    <dgm:pt modelId="{CD50CCEC-6CE9-40DC-9FBB-43A61E1D2EBC}" type="parTrans" cxnId="{F451EAFC-D4A6-4213-A1B8-4D32EBA1642A}">
      <dgm:prSet/>
      <dgm:spPr/>
      <dgm:t>
        <a:bodyPr/>
        <a:lstStyle/>
        <a:p>
          <a:endParaRPr lang="en-GB"/>
        </a:p>
      </dgm:t>
    </dgm:pt>
    <dgm:pt modelId="{87A3FDFB-6D26-4E71-9A52-2BEE3CCCE54D}" type="sibTrans" cxnId="{F451EAFC-D4A6-4213-A1B8-4D32EBA1642A}">
      <dgm:prSet/>
      <dgm:spPr/>
      <dgm:t>
        <a:bodyPr/>
        <a:lstStyle/>
        <a:p>
          <a:endParaRPr lang="en-GB"/>
        </a:p>
      </dgm:t>
    </dgm:pt>
    <dgm:pt modelId="{FBB25A5A-4981-4A2A-9D93-918593411706}">
      <dgm:prSet phldrT="[Text]"/>
      <dgm:spPr/>
      <dgm:t>
        <a:bodyPr/>
        <a:lstStyle/>
        <a:p>
          <a:r>
            <a:rPr lang="en-US" dirty="0" smtClean="0"/>
            <a:t>Tech</a:t>
          </a:r>
          <a:endParaRPr lang="en-GB" dirty="0"/>
        </a:p>
      </dgm:t>
    </dgm:pt>
    <dgm:pt modelId="{45895AAF-1C03-49C4-B3BF-7E5896712127}" type="parTrans" cxnId="{3B2B0EB0-C56A-42DD-974D-88872CED70EB}">
      <dgm:prSet/>
      <dgm:spPr/>
      <dgm:t>
        <a:bodyPr/>
        <a:lstStyle/>
        <a:p>
          <a:endParaRPr lang="en-GB"/>
        </a:p>
      </dgm:t>
    </dgm:pt>
    <dgm:pt modelId="{B5A66122-1A23-466F-A7F8-656346B9530A}" type="sibTrans" cxnId="{3B2B0EB0-C56A-42DD-974D-88872CED70EB}">
      <dgm:prSet/>
      <dgm:spPr/>
      <dgm:t>
        <a:bodyPr/>
        <a:lstStyle/>
        <a:p>
          <a:endParaRPr lang="en-GB"/>
        </a:p>
      </dgm:t>
    </dgm:pt>
    <dgm:pt modelId="{AD81A662-B6D9-4F4D-84C7-7B6122CB8898}">
      <dgm:prSet phldrT="[Text]"/>
      <dgm:spPr/>
      <dgm:t>
        <a:bodyPr/>
        <a:lstStyle/>
        <a:p>
          <a:r>
            <a:rPr lang="en-US" dirty="0" smtClean="0"/>
            <a:t>Boo </a:t>
          </a:r>
          <a:r>
            <a:rPr lang="en-US" dirty="0" err="1" smtClean="0"/>
            <a:t>boo</a:t>
          </a:r>
          <a:endParaRPr lang="en-GB" dirty="0"/>
        </a:p>
      </dgm:t>
    </dgm:pt>
    <dgm:pt modelId="{2A4EF62B-6BF6-4511-921B-9F4CADBE60F4}" type="parTrans" cxnId="{5E32A44E-18F8-4CEC-97CC-2B62673EE01C}">
      <dgm:prSet/>
      <dgm:spPr/>
      <dgm:t>
        <a:bodyPr/>
        <a:lstStyle/>
        <a:p>
          <a:endParaRPr lang="en-GB"/>
        </a:p>
      </dgm:t>
    </dgm:pt>
    <dgm:pt modelId="{9B1CC4DB-26A1-4F2B-A454-6B6EB5E61037}" type="sibTrans" cxnId="{5E32A44E-18F8-4CEC-97CC-2B62673EE01C}">
      <dgm:prSet/>
      <dgm:spPr/>
      <dgm:t>
        <a:bodyPr/>
        <a:lstStyle/>
        <a:p>
          <a:endParaRPr lang="en-GB"/>
        </a:p>
      </dgm:t>
    </dgm:pt>
    <dgm:pt modelId="{97803CF8-19CA-43E7-9A5B-B2408BB41EB7}">
      <dgm:prSet phldrT="[Text]"/>
      <dgm:spPr/>
      <dgm:t>
        <a:bodyPr/>
        <a:lstStyle/>
        <a:p>
          <a:r>
            <a:rPr lang="en-US" dirty="0" smtClean="0"/>
            <a:t>RP </a:t>
          </a:r>
          <a:r>
            <a:rPr lang="en-US" dirty="0" err="1" smtClean="0"/>
            <a:t>req</a:t>
          </a:r>
          <a:endParaRPr lang="en-GB" dirty="0"/>
        </a:p>
      </dgm:t>
    </dgm:pt>
    <dgm:pt modelId="{7F63196C-8DE7-4FF9-8EEA-E608B8B6B282}" type="parTrans" cxnId="{AAAB9712-0CD1-4227-AC2E-4D08EA406D70}">
      <dgm:prSet/>
      <dgm:spPr/>
      <dgm:t>
        <a:bodyPr/>
        <a:lstStyle/>
        <a:p>
          <a:endParaRPr lang="en-GB"/>
        </a:p>
      </dgm:t>
    </dgm:pt>
    <dgm:pt modelId="{F90F660C-4F52-4195-B2DE-AF7C07F508D2}" type="sibTrans" cxnId="{AAAB9712-0CD1-4227-AC2E-4D08EA406D70}">
      <dgm:prSet/>
      <dgm:spPr/>
      <dgm:t>
        <a:bodyPr/>
        <a:lstStyle/>
        <a:p>
          <a:endParaRPr lang="en-GB"/>
        </a:p>
      </dgm:t>
    </dgm:pt>
    <dgm:pt modelId="{26F13471-0A99-400E-99D6-EE14E1C9298E}">
      <dgm:prSet phldrT="[Text]"/>
      <dgm:spPr/>
      <dgm:t>
        <a:bodyPr/>
        <a:lstStyle/>
        <a:p>
          <a:r>
            <a:rPr lang="en-US" dirty="0" smtClean="0"/>
            <a:t>??</a:t>
          </a:r>
          <a:endParaRPr lang="en-GB" dirty="0"/>
        </a:p>
      </dgm:t>
    </dgm:pt>
    <dgm:pt modelId="{7B26CCF2-3E25-42BF-82FA-C504AC6AE669}" type="parTrans" cxnId="{B62D2628-0B5E-498C-BF6F-AAA596F86C6B}">
      <dgm:prSet/>
      <dgm:spPr/>
      <dgm:t>
        <a:bodyPr/>
        <a:lstStyle/>
        <a:p>
          <a:endParaRPr lang="en-GB"/>
        </a:p>
      </dgm:t>
    </dgm:pt>
    <dgm:pt modelId="{D12E7C57-8032-4187-AE52-814FB11983A8}" type="sibTrans" cxnId="{B62D2628-0B5E-498C-BF6F-AAA596F86C6B}">
      <dgm:prSet/>
      <dgm:spPr/>
      <dgm:t>
        <a:bodyPr/>
        <a:lstStyle/>
        <a:p>
          <a:endParaRPr lang="en-GB"/>
        </a:p>
      </dgm:t>
    </dgm:pt>
    <dgm:pt modelId="{8381AC60-AD1D-422F-8B45-6544C5C96379}" type="pres">
      <dgm:prSet presAssocID="{D1901B0E-FCAD-4482-B9D9-F099E5AD8589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F9FF0077-039E-4760-B945-B1E0CAF7DF49}" type="pres">
      <dgm:prSet presAssocID="{D24EE225-290E-4BC7-836B-74311EAF89F0}" presName="centerShape" presStyleLbl="node0" presStyleIdx="0" presStyleCnt="1"/>
      <dgm:spPr/>
      <dgm:t>
        <a:bodyPr/>
        <a:lstStyle/>
        <a:p>
          <a:endParaRPr lang="en-GB"/>
        </a:p>
      </dgm:t>
    </dgm:pt>
    <dgm:pt modelId="{2B196792-7779-4A3E-BB89-588ED91B9F7F}" type="pres">
      <dgm:prSet presAssocID="{45895AAF-1C03-49C4-B3BF-7E5896712127}" presName="Name9" presStyleLbl="parChTrans1D2" presStyleIdx="0" presStyleCnt="4"/>
      <dgm:spPr/>
      <dgm:t>
        <a:bodyPr/>
        <a:lstStyle/>
        <a:p>
          <a:endParaRPr lang="en-GB"/>
        </a:p>
      </dgm:t>
    </dgm:pt>
    <dgm:pt modelId="{E710AF85-981C-4ABA-9CC2-771D95DF4356}" type="pres">
      <dgm:prSet presAssocID="{45895AAF-1C03-49C4-B3BF-7E5896712127}" presName="connTx" presStyleLbl="parChTrans1D2" presStyleIdx="0" presStyleCnt="4"/>
      <dgm:spPr/>
      <dgm:t>
        <a:bodyPr/>
        <a:lstStyle/>
        <a:p>
          <a:endParaRPr lang="en-GB"/>
        </a:p>
      </dgm:t>
    </dgm:pt>
    <dgm:pt modelId="{0CCC48A8-F645-4454-B9BC-1CAB98D97E9D}" type="pres">
      <dgm:prSet presAssocID="{FBB25A5A-4981-4A2A-9D93-918593411706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BC670D7-7D8D-4CD1-98A7-386C480093E3}" type="pres">
      <dgm:prSet presAssocID="{2A4EF62B-6BF6-4511-921B-9F4CADBE60F4}" presName="Name9" presStyleLbl="parChTrans1D2" presStyleIdx="1" presStyleCnt="4"/>
      <dgm:spPr/>
      <dgm:t>
        <a:bodyPr/>
        <a:lstStyle/>
        <a:p>
          <a:endParaRPr lang="en-GB"/>
        </a:p>
      </dgm:t>
    </dgm:pt>
    <dgm:pt modelId="{4773B397-4171-4009-BC9B-FE7F5F6AED48}" type="pres">
      <dgm:prSet presAssocID="{2A4EF62B-6BF6-4511-921B-9F4CADBE60F4}" presName="connTx" presStyleLbl="parChTrans1D2" presStyleIdx="1" presStyleCnt="4"/>
      <dgm:spPr/>
      <dgm:t>
        <a:bodyPr/>
        <a:lstStyle/>
        <a:p>
          <a:endParaRPr lang="en-GB"/>
        </a:p>
      </dgm:t>
    </dgm:pt>
    <dgm:pt modelId="{7E3FEA39-FA4E-4CF1-94A5-94696B343D5B}" type="pres">
      <dgm:prSet presAssocID="{AD81A662-B6D9-4F4D-84C7-7B6122CB8898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9B52968-9A25-4FE6-88E3-A38C784B67FA}" type="pres">
      <dgm:prSet presAssocID="{7F63196C-8DE7-4FF9-8EEA-E608B8B6B282}" presName="Name9" presStyleLbl="parChTrans1D2" presStyleIdx="2" presStyleCnt="4"/>
      <dgm:spPr/>
      <dgm:t>
        <a:bodyPr/>
        <a:lstStyle/>
        <a:p>
          <a:endParaRPr lang="en-GB"/>
        </a:p>
      </dgm:t>
    </dgm:pt>
    <dgm:pt modelId="{321706F3-6DF0-4DDA-9CF0-E17652138B70}" type="pres">
      <dgm:prSet presAssocID="{7F63196C-8DE7-4FF9-8EEA-E608B8B6B282}" presName="connTx" presStyleLbl="parChTrans1D2" presStyleIdx="2" presStyleCnt="4"/>
      <dgm:spPr/>
      <dgm:t>
        <a:bodyPr/>
        <a:lstStyle/>
        <a:p>
          <a:endParaRPr lang="en-GB"/>
        </a:p>
      </dgm:t>
    </dgm:pt>
    <dgm:pt modelId="{DACF2AE3-96B6-47F1-8B6A-DC7D1F3A8E6A}" type="pres">
      <dgm:prSet presAssocID="{97803CF8-19CA-43E7-9A5B-B2408BB41EB7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81E783D-11BD-416C-94A3-7C9114E90118}" type="pres">
      <dgm:prSet presAssocID="{7B26CCF2-3E25-42BF-82FA-C504AC6AE669}" presName="Name9" presStyleLbl="parChTrans1D2" presStyleIdx="3" presStyleCnt="4"/>
      <dgm:spPr/>
      <dgm:t>
        <a:bodyPr/>
        <a:lstStyle/>
        <a:p>
          <a:endParaRPr lang="en-GB"/>
        </a:p>
      </dgm:t>
    </dgm:pt>
    <dgm:pt modelId="{4B296F92-9BF0-4FF4-B8D4-B2CECA070FF7}" type="pres">
      <dgm:prSet presAssocID="{7B26CCF2-3E25-42BF-82FA-C504AC6AE669}" presName="connTx" presStyleLbl="parChTrans1D2" presStyleIdx="3" presStyleCnt="4"/>
      <dgm:spPr/>
      <dgm:t>
        <a:bodyPr/>
        <a:lstStyle/>
        <a:p>
          <a:endParaRPr lang="en-GB"/>
        </a:p>
      </dgm:t>
    </dgm:pt>
    <dgm:pt modelId="{32AA82AA-36FA-4057-88CC-0C9057C94091}" type="pres">
      <dgm:prSet presAssocID="{26F13471-0A99-400E-99D6-EE14E1C9298E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F451EAFC-D4A6-4213-A1B8-4D32EBA1642A}" srcId="{D1901B0E-FCAD-4482-B9D9-F099E5AD8589}" destId="{D24EE225-290E-4BC7-836B-74311EAF89F0}" srcOrd="0" destOrd="0" parTransId="{CD50CCEC-6CE9-40DC-9FBB-43A61E1D2EBC}" sibTransId="{87A3FDFB-6D26-4E71-9A52-2BEE3CCCE54D}"/>
    <dgm:cxn modelId="{F61AA0E5-0576-442C-B871-7310B004AD0D}" type="presOf" srcId="{AD81A662-B6D9-4F4D-84C7-7B6122CB8898}" destId="{7E3FEA39-FA4E-4CF1-94A5-94696B343D5B}" srcOrd="0" destOrd="0" presId="urn:microsoft.com/office/officeart/2005/8/layout/radial1"/>
    <dgm:cxn modelId="{B62D2628-0B5E-498C-BF6F-AAA596F86C6B}" srcId="{D24EE225-290E-4BC7-836B-74311EAF89F0}" destId="{26F13471-0A99-400E-99D6-EE14E1C9298E}" srcOrd="3" destOrd="0" parTransId="{7B26CCF2-3E25-42BF-82FA-C504AC6AE669}" sibTransId="{D12E7C57-8032-4187-AE52-814FB11983A8}"/>
    <dgm:cxn modelId="{786B8DF2-A1CF-4814-995E-8E60CA4802FD}" type="presOf" srcId="{7F63196C-8DE7-4FF9-8EEA-E608B8B6B282}" destId="{49B52968-9A25-4FE6-88E3-A38C784B67FA}" srcOrd="0" destOrd="0" presId="urn:microsoft.com/office/officeart/2005/8/layout/radial1"/>
    <dgm:cxn modelId="{809AD56A-8078-4A16-A733-9E7016CFF286}" type="presOf" srcId="{7B26CCF2-3E25-42BF-82FA-C504AC6AE669}" destId="{4B296F92-9BF0-4FF4-B8D4-B2CECA070FF7}" srcOrd="1" destOrd="0" presId="urn:microsoft.com/office/officeart/2005/8/layout/radial1"/>
    <dgm:cxn modelId="{B9488C5C-C088-4E23-A423-20E9F447225D}" type="presOf" srcId="{97803CF8-19CA-43E7-9A5B-B2408BB41EB7}" destId="{DACF2AE3-96B6-47F1-8B6A-DC7D1F3A8E6A}" srcOrd="0" destOrd="0" presId="urn:microsoft.com/office/officeart/2005/8/layout/radial1"/>
    <dgm:cxn modelId="{D10B583B-F783-412D-92F4-A8AFBF84753F}" type="presOf" srcId="{26F13471-0A99-400E-99D6-EE14E1C9298E}" destId="{32AA82AA-36FA-4057-88CC-0C9057C94091}" srcOrd="0" destOrd="0" presId="urn:microsoft.com/office/officeart/2005/8/layout/radial1"/>
    <dgm:cxn modelId="{394C2198-2586-4645-87BC-3A453D5BF0DD}" type="presOf" srcId="{2A4EF62B-6BF6-4511-921B-9F4CADBE60F4}" destId="{2BC670D7-7D8D-4CD1-98A7-386C480093E3}" srcOrd="0" destOrd="0" presId="urn:microsoft.com/office/officeart/2005/8/layout/radial1"/>
    <dgm:cxn modelId="{172AB78D-E8B1-48C3-B8C4-2176D5A21D57}" type="presOf" srcId="{FBB25A5A-4981-4A2A-9D93-918593411706}" destId="{0CCC48A8-F645-4454-B9BC-1CAB98D97E9D}" srcOrd="0" destOrd="0" presId="urn:microsoft.com/office/officeart/2005/8/layout/radial1"/>
    <dgm:cxn modelId="{5E32A44E-18F8-4CEC-97CC-2B62673EE01C}" srcId="{D24EE225-290E-4BC7-836B-74311EAF89F0}" destId="{AD81A662-B6D9-4F4D-84C7-7B6122CB8898}" srcOrd="1" destOrd="0" parTransId="{2A4EF62B-6BF6-4511-921B-9F4CADBE60F4}" sibTransId="{9B1CC4DB-26A1-4F2B-A454-6B6EB5E61037}"/>
    <dgm:cxn modelId="{FF5DA4AD-1D68-4DCB-AF2A-0FCA09386D2A}" type="presOf" srcId="{D24EE225-290E-4BC7-836B-74311EAF89F0}" destId="{F9FF0077-039E-4760-B945-B1E0CAF7DF49}" srcOrd="0" destOrd="0" presId="urn:microsoft.com/office/officeart/2005/8/layout/radial1"/>
    <dgm:cxn modelId="{51875B15-82B1-4F72-9759-77CE4AA25BCB}" type="presOf" srcId="{7F63196C-8DE7-4FF9-8EEA-E608B8B6B282}" destId="{321706F3-6DF0-4DDA-9CF0-E17652138B70}" srcOrd="1" destOrd="0" presId="urn:microsoft.com/office/officeart/2005/8/layout/radial1"/>
    <dgm:cxn modelId="{3B2B0EB0-C56A-42DD-974D-88872CED70EB}" srcId="{D24EE225-290E-4BC7-836B-74311EAF89F0}" destId="{FBB25A5A-4981-4A2A-9D93-918593411706}" srcOrd="0" destOrd="0" parTransId="{45895AAF-1C03-49C4-B3BF-7E5896712127}" sibTransId="{B5A66122-1A23-466F-A7F8-656346B9530A}"/>
    <dgm:cxn modelId="{AAAB9712-0CD1-4227-AC2E-4D08EA406D70}" srcId="{D24EE225-290E-4BC7-836B-74311EAF89F0}" destId="{97803CF8-19CA-43E7-9A5B-B2408BB41EB7}" srcOrd="2" destOrd="0" parTransId="{7F63196C-8DE7-4FF9-8EEA-E608B8B6B282}" sibTransId="{F90F660C-4F52-4195-B2DE-AF7C07F508D2}"/>
    <dgm:cxn modelId="{3CA755D9-F942-4329-BBF3-8C432B630F67}" type="presOf" srcId="{45895AAF-1C03-49C4-B3BF-7E5896712127}" destId="{E710AF85-981C-4ABA-9CC2-771D95DF4356}" srcOrd="1" destOrd="0" presId="urn:microsoft.com/office/officeart/2005/8/layout/radial1"/>
    <dgm:cxn modelId="{73995DFD-455D-4644-B4D1-EA977774E558}" type="presOf" srcId="{45895AAF-1C03-49C4-B3BF-7E5896712127}" destId="{2B196792-7779-4A3E-BB89-588ED91B9F7F}" srcOrd="0" destOrd="0" presId="urn:microsoft.com/office/officeart/2005/8/layout/radial1"/>
    <dgm:cxn modelId="{5D4E6AE2-D6C4-4A1C-8D76-BBB245EA8BE2}" type="presOf" srcId="{2A4EF62B-6BF6-4511-921B-9F4CADBE60F4}" destId="{4773B397-4171-4009-BC9B-FE7F5F6AED48}" srcOrd="1" destOrd="0" presId="urn:microsoft.com/office/officeart/2005/8/layout/radial1"/>
    <dgm:cxn modelId="{0B59A255-61CF-4E22-AE07-DD48604F71CC}" type="presOf" srcId="{D1901B0E-FCAD-4482-B9D9-F099E5AD8589}" destId="{8381AC60-AD1D-422F-8B45-6544C5C96379}" srcOrd="0" destOrd="0" presId="urn:microsoft.com/office/officeart/2005/8/layout/radial1"/>
    <dgm:cxn modelId="{BC95DFEE-9B96-4633-BC1A-67A4AF5643EA}" type="presOf" srcId="{7B26CCF2-3E25-42BF-82FA-C504AC6AE669}" destId="{981E783D-11BD-416C-94A3-7C9114E90118}" srcOrd="0" destOrd="0" presId="urn:microsoft.com/office/officeart/2005/8/layout/radial1"/>
    <dgm:cxn modelId="{A012D5DC-88AC-4C26-821D-2219F413C22E}" type="presParOf" srcId="{8381AC60-AD1D-422F-8B45-6544C5C96379}" destId="{F9FF0077-039E-4760-B945-B1E0CAF7DF49}" srcOrd="0" destOrd="0" presId="urn:microsoft.com/office/officeart/2005/8/layout/radial1"/>
    <dgm:cxn modelId="{6B53A7DC-8109-45A6-B1AE-C9B552E0DAB8}" type="presParOf" srcId="{8381AC60-AD1D-422F-8B45-6544C5C96379}" destId="{2B196792-7779-4A3E-BB89-588ED91B9F7F}" srcOrd="1" destOrd="0" presId="urn:microsoft.com/office/officeart/2005/8/layout/radial1"/>
    <dgm:cxn modelId="{E4C37C49-BC0A-40BB-B5B0-92C9E303A9BD}" type="presParOf" srcId="{2B196792-7779-4A3E-BB89-588ED91B9F7F}" destId="{E710AF85-981C-4ABA-9CC2-771D95DF4356}" srcOrd="0" destOrd="0" presId="urn:microsoft.com/office/officeart/2005/8/layout/radial1"/>
    <dgm:cxn modelId="{0315E879-502F-4C2F-9002-D46FA4989371}" type="presParOf" srcId="{8381AC60-AD1D-422F-8B45-6544C5C96379}" destId="{0CCC48A8-F645-4454-B9BC-1CAB98D97E9D}" srcOrd="2" destOrd="0" presId="urn:microsoft.com/office/officeart/2005/8/layout/radial1"/>
    <dgm:cxn modelId="{C1B73D1F-CE09-4706-ABE6-275911261C41}" type="presParOf" srcId="{8381AC60-AD1D-422F-8B45-6544C5C96379}" destId="{2BC670D7-7D8D-4CD1-98A7-386C480093E3}" srcOrd="3" destOrd="0" presId="urn:microsoft.com/office/officeart/2005/8/layout/radial1"/>
    <dgm:cxn modelId="{34E2A763-CF04-442D-929D-BE1DDCA9F133}" type="presParOf" srcId="{2BC670D7-7D8D-4CD1-98A7-386C480093E3}" destId="{4773B397-4171-4009-BC9B-FE7F5F6AED48}" srcOrd="0" destOrd="0" presId="urn:microsoft.com/office/officeart/2005/8/layout/radial1"/>
    <dgm:cxn modelId="{4E91BEAF-F036-4025-8711-8A12E0BF9E09}" type="presParOf" srcId="{8381AC60-AD1D-422F-8B45-6544C5C96379}" destId="{7E3FEA39-FA4E-4CF1-94A5-94696B343D5B}" srcOrd="4" destOrd="0" presId="urn:microsoft.com/office/officeart/2005/8/layout/radial1"/>
    <dgm:cxn modelId="{056EFDC6-BE68-4A56-9AE9-27F4D4DCCF30}" type="presParOf" srcId="{8381AC60-AD1D-422F-8B45-6544C5C96379}" destId="{49B52968-9A25-4FE6-88E3-A38C784B67FA}" srcOrd="5" destOrd="0" presId="urn:microsoft.com/office/officeart/2005/8/layout/radial1"/>
    <dgm:cxn modelId="{926F0E01-F98E-41AA-AC6C-11C6347F5C4E}" type="presParOf" srcId="{49B52968-9A25-4FE6-88E3-A38C784B67FA}" destId="{321706F3-6DF0-4DDA-9CF0-E17652138B70}" srcOrd="0" destOrd="0" presId="urn:microsoft.com/office/officeart/2005/8/layout/radial1"/>
    <dgm:cxn modelId="{1D11A24A-7A7E-4ACD-AC91-D3112A145190}" type="presParOf" srcId="{8381AC60-AD1D-422F-8B45-6544C5C96379}" destId="{DACF2AE3-96B6-47F1-8B6A-DC7D1F3A8E6A}" srcOrd="6" destOrd="0" presId="urn:microsoft.com/office/officeart/2005/8/layout/radial1"/>
    <dgm:cxn modelId="{2C546751-B7E8-46DC-94FC-51E2DD9326B4}" type="presParOf" srcId="{8381AC60-AD1D-422F-8B45-6544C5C96379}" destId="{981E783D-11BD-416C-94A3-7C9114E90118}" srcOrd="7" destOrd="0" presId="urn:microsoft.com/office/officeart/2005/8/layout/radial1"/>
    <dgm:cxn modelId="{4D285220-ED2E-403D-A7B0-884F708FAB11}" type="presParOf" srcId="{981E783D-11BD-416C-94A3-7C9114E90118}" destId="{4B296F92-9BF0-4FF4-B8D4-B2CECA070FF7}" srcOrd="0" destOrd="0" presId="urn:microsoft.com/office/officeart/2005/8/layout/radial1"/>
    <dgm:cxn modelId="{F045CF95-FF21-4190-9C22-0682410EDE37}" type="presParOf" srcId="{8381AC60-AD1D-422F-8B45-6544C5C96379}" destId="{32AA82AA-36FA-4057-88CC-0C9057C94091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9FF0077-039E-4760-B945-B1E0CAF7DF49}">
      <dsp:nvSpPr>
        <dsp:cNvPr id="0" name=""/>
        <dsp:cNvSpPr/>
      </dsp:nvSpPr>
      <dsp:spPr>
        <a:xfrm>
          <a:off x="2518845" y="1330713"/>
          <a:ext cx="1010980" cy="101098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Change</a:t>
          </a:r>
          <a:endParaRPr lang="en-GB" sz="1500" kern="1200" dirty="0"/>
        </a:p>
      </dsp:txBody>
      <dsp:txXfrm>
        <a:off x="2518845" y="1330713"/>
        <a:ext cx="1010980" cy="1010980"/>
      </dsp:txXfrm>
    </dsp:sp>
    <dsp:sp modelId="{2B196792-7779-4A3E-BB89-588ED91B9F7F}">
      <dsp:nvSpPr>
        <dsp:cNvPr id="0" name=""/>
        <dsp:cNvSpPr/>
      </dsp:nvSpPr>
      <dsp:spPr>
        <a:xfrm rot="16200000">
          <a:off x="2871608" y="1162943"/>
          <a:ext cx="305455" cy="30085"/>
        </a:xfrm>
        <a:custGeom>
          <a:avLst/>
          <a:gdLst/>
          <a:ahLst/>
          <a:cxnLst/>
          <a:rect l="0" t="0" r="0" b="0"/>
          <a:pathLst>
            <a:path>
              <a:moveTo>
                <a:pt x="0" y="15042"/>
              </a:moveTo>
              <a:lnTo>
                <a:pt x="305455" y="1504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 rot="16200000">
        <a:off x="3016699" y="1170349"/>
        <a:ext cx="15272" cy="15272"/>
      </dsp:txXfrm>
    </dsp:sp>
    <dsp:sp modelId="{0CCC48A8-F645-4454-B9BC-1CAB98D97E9D}">
      <dsp:nvSpPr>
        <dsp:cNvPr id="0" name=""/>
        <dsp:cNvSpPr/>
      </dsp:nvSpPr>
      <dsp:spPr>
        <a:xfrm>
          <a:off x="2518845" y="14277"/>
          <a:ext cx="1010980" cy="101098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Tech</a:t>
          </a:r>
          <a:endParaRPr lang="en-GB" sz="2500" kern="1200" dirty="0"/>
        </a:p>
      </dsp:txBody>
      <dsp:txXfrm>
        <a:off x="2518845" y="14277"/>
        <a:ext cx="1010980" cy="1010980"/>
      </dsp:txXfrm>
    </dsp:sp>
    <dsp:sp modelId="{2BC670D7-7D8D-4CD1-98A7-386C480093E3}">
      <dsp:nvSpPr>
        <dsp:cNvPr id="0" name=""/>
        <dsp:cNvSpPr/>
      </dsp:nvSpPr>
      <dsp:spPr>
        <a:xfrm>
          <a:off x="3529826" y="1821161"/>
          <a:ext cx="305455" cy="30085"/>
        </a:xfrm>
        <a:custGeom>
          <a:avLst/>
          <a:gdLst/>
          <a:ahLst/>
          <a:cxnLst/>
          <a:rect l="0" t="0" r="0" b="0"/>
          <a:pathLst>
            <a:path>
              <a:moveTo>
                <a:pt x="0" y="15042"/>
              </a:moveTo>
              <a:lnTo>
                <a:pt x="305455" y="1504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3674917" y="1828567"/>
        <a:ext cx="15272" cy="15272"/>
      </dsp:txXfrm>
    </dsp:sp>
    <dsp:sp modelId="{7E3FEA39-FA4E-4CF1-94A5-94696B343D5B}">
      <dsp:nvSpPr>
        <dsp:cNvPr id="0" name=""/>
        <dsp:cNvSpPr/>
      </dsp:nvSpPr>
      <dsp:spPr>
        <a:xfrm>
          <a:off x="3835281" y="1330713"/>
          <a:ext cx="1010980" cy="101098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Boo </a:t>
          </a:r>
          <a:r>
            <a:rPr lang="en-US" sz="2500" kern="1200" dirty="0" err="1" smtClean="0"/>
            <a:t>boo</a:t>
          </a:r>
          <a:endParaRPr lang="en-GB" sz="2500" kern="1200" dirty="0"/>
        </a:p>
      </dsp:txBody>
      <dsp:txXfrm>
        <a:off x="3835281" y="1330713"/>
        <a:ext cx="1010980" cy="1010980"/>
      </dsp:txXfrm>
    </dsp:sp>
    <dsp:sp modelId="{49B52968-9A25-4FE6-88E3-A38C784B67FA}">
      <dsp:nvSpPr>
        <dsp:cNvPr id="0" name=""/>
        <dsp:cNvSpPr/>
      </dsp:nvSpPr>
      <dsp:spPr>
        <a:xfrm rot="5400000">
          <a:off x="2871608" y="2479379"/>
          <a:ext cx="305455" cy="30085"/>
        </a:xfrm>
        <a:custGeom>
          <a:avLst/>
          <a:gdLst/>
          <a:ahLst/>
          <a:cxnLst/>
          <a:rect l="0" t="0" r="0" b="0"/>
          <a:pathLst>
            <a:path>
              <a:moveTo>
                <a:pt x="0" y="15042"/>
              </a:moveTo>
              <a:lnTo>
                <a:pt x="305455" y="1504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 rot="5400000">
        <a:off x="3016699" y="2486785"/>
        <a:ext cx="15272" cy="15272"/>
      </dsp:txXfrm>
    </dsp:sp>
    <dsp:sp modelId="{DACF2AE3-96B6-47F1-8B6A-DC7D1F3A8E6A}">
      <dsp:nvSpPr>
        <dsp:cNvPr id="0" name=""/>
        <dsp:cNvSpPr/>
      </dsp:nvSpPr>
      <dsp:spPr>
        <a:xfrm>
          <a:off x="2518845" y="2647149"/>
          <a:ext cx="1010980" cy="101098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RP </a:t>
          </a:r>
          <a:r>
            <a:rPr lang="en-US" sz="2500" kern="1200" dirty="0" err="1" smtClean="0"/>
            <a:t>req</a:t>
          </a:r>
          <a:endParaRPr lang="en-GB" sz="2500" kern="1200" dirty="0"/>
        </a:p>
      </dsp:txBody>
      <dsp:txXfrm>
        <a:off x="2518845" y="2647149"/>
        <a:ext cx="1010980" cy="1010980"/>
      </dsp:txXfrm>
    </dsp:sp>
    <dsp:sp modelId="{981E783D-11BD-416C-94A3-7C9114E90118}">
      <dsp:nvSpPr>
        <dsp:cNvPr id="0" name=""/>
        <dsp:cNvSpPr/>
      </dsp:nvSpPr>
      <dsp:spPr>
        <a:xfrm rot="10800000">
          <a:off x="2213390" y="1821161"/>
          <a:ext cx="305455" cy="30085"/>
        </a:xfrm>
        <a:custGeom>
          <a:avLst/>
          <a:gdLst/>
          <a:ahLst/>
          <a:cxnLst/>
          <a:rect l="0" t="0" r="0" b="0"/>
          <a:pathLst>
            <a:path>
              <a:moveTo>
                <a:pt x="0" y="15042"/>
              </a:moveTo>
              <a:lnTo>
                <a:pt x="305455" y="1504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 rot="10800000">
        <a:off x="2358481" y="1828567"/>
        <a:ext cx="15272" cy="15272"/>
      </dsp:txXfrm>
    </dsp:sp>
    <dsp:sp modelId="{32AA82AA-36FA-4057-88CC-0C9057C94091}">
      <dsp:nvSpPr>
        <dsp:cNvPr id="0" name=""/>
        <dsp:cNvSpPr/>
      </dsp:nvSpPr>
      <dsp:spPr>
        <a:xfrm>
          <a:off x="1202409" y="1330713"/>
          <a:ext cx="1010980" cy="101098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??</a:t>
          </a:r>
          <a:endParaRPr lang="en-GB" sz="2500" kern="1200" dirty="0"/>
        </a:p>
      </dsp:txBody>
      <dsp:txXfrm>
        <a:off x="1202409" y="1330713"/>
        <a:ext cx="1010980" cy="10109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0941CD-0BA0-43DC-B48C-2D8F17ADF8E7}" type="datetimeFigureOut">
              <a:rPr lang="en-GB" smtClean="0"/>
              <a:pPr/>
              <a:t>25/01/2011</a:t>
            </a:fld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033DDF-3395-48AF-AEA1-89BEC70A72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0941CD-0BA0-43DC-B48C-2D8F17ADF8E7}" type="datetimeFigureOut">
              <a:rPr lang="en-GB" smtClean="0"/>
              <a:pPr/>
              <a:t>25/01/2011</a:t>
            </a:fld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033DDF-3395-48AF-AEA1-89BEC70A72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3513" y="835025"/>
            <a:ext cx="1943100" cy="53324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835025"/>
            <a:ext cx="5676900" cy="53324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0941CD-0BA0-43DC-B48C-2D8F17ADF8E7}" type="datetimeFigureOut">
              <a:rPr lang="en-GB" smtClean="0"/>
              <a:pPr/>
              <a:t>25/01/2011</a:t>
            </a:fld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033DDF-3395-48AF-AEA1-89BEC70A72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835025"/>
            <a:ext cx="7770812" cy="14335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0941CD-0BA0-43DC-B48C-2D8F17ADF8E7}" type="datetimeFigureOut">
              <a:rPr lang="en-GB" smtClean="0"/>
              <a:pPr/>
              <a:t>25/01/2011</a:t>
            </a:fld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033DDF-3395-48AF-AEA1-89BEC70A72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0941CD-0BA0-43DC-B48C-2D8F17ADF8E7}" type="datetimeFigureOut">
              <a:rPr lang="en-GB" smtClean="0"/>
              <a:pPr/>
              <a:t>25/01/2011</a:t>
            </a:fld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033DDF-3395-48AF-AEA1-89BEC70A72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0941CD-0BA0-43DC-B48C-2D8F17ADF8E7}" type="datetimeFigureOut">
              <a:rPr lang="en-GB" smtClean="0"/>
              <a:pPr/>
              <a:t>25/01/2011</a:t>
            </a:fld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033DDF-3395-48AF-AEA1-89BEC70A72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420938"/>
            <a:ext cx="3808413" cy="3746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2420938"/>
            <a:ext cx="3810000" cy="3746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0941CD-0BA0-43DC-B48C-2D8F17ADF8E7}" type="datetimeFigureOut">
              <a:rPr lang="en-GB" smtClean="0"/>
              <a:pPr/>
              <a:t>25/01/2011</a:t>
            </a:fld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033DDF-3395-48AF-AEA1-89BEC70A72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0941CD-0BA0-43DC-B48C-2D8F17ADF8E7}" type="datetimeFigureOut">
              <a:rPr lang="en-GB" smtClean="0"/>
              <a:pPr/>
              <a:t>25/01/2011</a:t>
            </a:fld>
            <a:endParaRPr lang="en-GB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033DDF-3395-48AF-AEA1-89BEC70A72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0941CD-0BA0-43DC-B48C-2D8F17ADF8E7}" type="datetimeFigureOut">
              <a:rPr lang="en-GB" smtClean="0"/>
              <a:pPr/>
              <a:t>25/01/2011</a:t>
            </a:fld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033DDF-3395-48AF-AEA1-89BEC70A72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0941CD-0BA0-43DC-B48C-2D8F17ADF8E7}" type="datetimeFigureOut">
              <a:rPr lang="en-GB" smtClean="0"/>
              <a:pPr/>
              <a:t>25/01/2011</a:t>
            </a:fld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033DDF-3395-48AF-AEA1-89BEC70A72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0941CD-0BA0-43DC-B48C-2D8F17ADF8E7}" type="datetimeFigureOut">
              <a:rPr lang="en-GB" smtClean="0"/>
              <a:pPr/>
              <a:t>25/01/2011</a:t>
            </a:fld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033DDF-3395-48AF-AEA1-89BEC70A72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0941CD-0BA0-43DC-B48C-2D8F17ADF8E7}" type="datetimeFigureOut">
              <a:rPr lang="en-GB" smtClean="0"/>
              <a:pPr/>
              <a:t>25/01/2011</a:t>
            </a:fld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033DDF-3395-48AF-AEA1-89BEC70A72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835025"/>
            <a:ext cx="7770812" cy="1433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420938"/>
            <a:ext cx="7770813" cy="3746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85800" y="6248400"/>
            <a:ext cx="1903413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0" hangingPunct="0">
              <a:buClr>
                <a:srgbClr val="000000"/>
              </a:buClr>
              <a:buSzPct val="100000"/>
              <a:buFont typeface="Lucida Grande" pitchFamily="80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E0941CD-0BA0-43DC-B48C-2D8F17ADF8E7}" type="datetimeFigureOut">
              <a:rPr lang="en-GB" smtClean="0"/>
              <a:pPr/>
              <a:t>25/01/2011</a:t>
            </a:fld>
            <a:endParaRPr lang="en-GB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8400"/>
            <a:ext cx="2894013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buClr>
                <a:srgbClr val="000000"/>
              </a:buClr>
              <a:buSzPct val="100000"/>
              <a:buFont typeface="Lucida Grande" pitchFamily="80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8400"/>
            <a:ext cx="1903413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0" hangingPunct="0">
              <a:buClr>
                <a:srgbClr val="000000"/>
              </a:buClr>
              <a:buSzPct val="100000"/>
              <a:buFont typeface="Lucida Grande" pitchFamily="80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3033DDF-3395-48AF-AEA1-89BEC70A7208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031" name="Picture 6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7162800" cy="1517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032" name="Picture 7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140200" y="5734050"/>
            <a:ext cx="4765675" cy="952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033" name="Picture 8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11188" y="5842000"/>
            <a:ext cx="2736850" cy="768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Lucida Grande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Lucida Grande"/>
        <a:defRPr sz="4400">
          <a:solidFill>
            <a:srgbClr val="000000"/>
          </a:solidFill>
          <a:latin typeface="Lucida Grande" pitchFamily="80" charset="0"/>
          <a:ea typeface="ヒラギノ角ゴ Pro W3" pitchFamily="80" charset="0"/>
          <a:cs typeface="ヒラギノ角ゴ Pro W3" pitchFamily="80" charset="0"/>
        </a:defRPr>
      </a:lvl2pPr>
      <a:lvl3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Lucida Grande"/>
        <a:defRPr sz="4400">
          <a:solidFill>
            <a:srgbClr val="000000"/>
          </a:solidFill>
          <a:latin typeface="Lucida Grande" pitchFamily="80" charset="0"/>
          <a:ea typeface="ヒラギノ角ゴ Pro W3" pitchFamily="80" charset="0"/>
          <a:cs typeface="ヒラギノ角ゴ Pro W3" pitchFamily="80" charset="0"/>
        </a:defRPr>
      </a:lvl3pPr>
      <a:lvl4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Lucida Grande"/>
        <a:defRPr sz="4400">
          <a:solidFill>
            <a:srgbClr val="000000"/>
          </a:solidFill>
          <a:latin typeface="Lucida Grande" pitchFamily="80" charset="0"/>
          <a:ea typeface="ヒラギノ角ゴ Pro W3" pitchFamily="80" charset="0"/>
          <a:cs typeface="ヒラギノ角ゴ Pro W3" pitchFamily="80" charset="0"/>
        </a:defRPr>
      </a:lvl4pPr>
      <a:lvl5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Lucida Grande"/>
        <a:defRPr sz="4400">
          <a:solidFill>
            <a:srgbClr val="000000"/>
          </a:solidFill>
          <a:latin typeface="Lucida Grande" pitchFamily="80" charset="0"/>
          <a:ea typeface="ヒラギノ角ゴ Pro W3" pitchFamily="80" charset="0"/>
          <a:cs typeface="ヒラギノ角ゴ Pro W3" pitchFamily="80" charset="0"/>
        </a:defRPr>
      </a:lvl5pPr>
      <a:lvl6pPr marL="4572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Lucida Grande" pitchFamily="80" charset="0"/>
        <a:defRPr sz="4400">
          <a:solidFill>
            <a:srgbClr val="000000"/>
          </a:solidFill>
          <a:latin typeface="Lucida Grande" pitchFamily="80" charset="0"/>
          <a:ea typeface="ヒラギノ角ゴ Pro W3" pitchFamily="80" charset="0"/>
          <a:cs typeface="ヒラギノ角ゴ Pro W3" pitchFamily="80" charset="0"/>
        </a:defRPr>
      </a:lvl6pPr>
      <a:lvl7pPr marL="9144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Lucida Grande" pitchFamily="80" charset="0"/>
        <a:defRPr sz="4400">
          <a:solidFill>
            <a:srgbClr val="000000"/>
          </a:solidFill>
          <a:latin typeface="Lucida Grande" pitchFamily="80" charset="0"/>
          <a:ea typeface="ヒラギノ角ゴ Pro W3" pitchFamily="80" charset="0"/>
          <a:cs typeface="ヒラギノ角ゴ Pro W3" pitchFamily="80" charset="0"/>
        </a:defRPr>
      </a:lvl7pPr>
      <a:lvl8pPr marL="1371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Lucida Grande" pitchFamily="80" charset="0"/>
        <a:defRPr sz="4400">
          <a:solidFill>
            <a:srgbClr val="000000"/>
          </a:solidFill>
          <a:latin typeface="Lucida Grande" pitchFamily="80" charset="0"/>
          <a:ea typeface="ヒラギノ角ゴ Pro W3" pitchFamily="80" charset="0"/>
          <a:cs typeface="ヒラギノ角ゴ Pro W3" pitchFamily="80" charset="0"/>
        </a:defRPr>
      </a:lvl8pPr>
      <a:lvl9pPr marL="18288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Lucida Grande" pitchFamily="80" charset="0"/>
        <a:defRPr sz="4400">
          <a:solidFill>
            <a:srgbClr val="000000"/>
          </a:solidFill>
          <a:latin typeface="Lucida Grande" pitchFamily="80" charset="0"/>
          <a:ea typeface="ヒラギノ角ゴ Pro W3" pitchFamily="80" charset="0"/>
          <a:cs typeface="ヒラギノ角ゴ Pro W3" pitchFamily="80" charset="0"/>
        </a:defRPr>
      </a:lvl9pPr>
    </p:titleStyle>
    <p:bodyStyle>
      <a:lvl1pPr marL="341313" indent="-341313" algn="l" defTabSz="449263" rtl="0" eaLnBrk="1" fontAlgn="base" hangingPunct="1">
        <a:spcBef>
          <a:spcPts val="800"/>
        </a:spcBef>
        <a:spcAft>
          <a:spcPct val="0"/>
        </a:spcAft>
        <a:buClr>
          <a:srgbClr val="000000"/>
        </a:buClr>
        <a:buSzPct val="100000"/>
        <a:buFont typeface="Lucida Grande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1363" indent="-284163" algn="l" defTabSz="449263" rtl="0" eaLnBrk="1" fontAlgn="base" hangingPunct="1">
        <a:spcBef>
          <a:spcPts val="700"/>
        </a:spcBef>
        <a:spcAft>
          <a:spcPct val="0"/>
        </a:spcAft>
        <a:buClr>
          <a:srgbClr val="000000"/>
        </a:buClr>
        <a:buSzPct val="100000"/>
        <a:buFont typeface="Lucida Grande"/>
        <a:buChar char="–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Lucida Grande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Lucida Grande"/>
        <a:buChar char="–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Lucida Grande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Lucida Grande" pitchFamily="80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Lucida Grande" pitchFamily="80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Lucida Grande" pitchFamily="80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Lucida Grande" pitchFamily="80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Zeepkist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Jens Jensen</a:t>
            </a:r>
          </a:p>
          <a:p>
            <a:r>
              <a:rPr lang="en-US" dirty="0" smtClean="0"/>
              <a:t>STFC</a:t>
            </a:r>
          </a:p>
          <a:p>
            <a:r>
              <a:rPr lang="en-US" dirty="0" err="1" smtClean="0"/>
              <a:t>SurfNet</a:t>
            </a:r>
            <a:r>
              <a:rPr lang="en-US" dirty="0" smtClean="0"/>
              <a:t>, Utrecht, 24-26 Jan 2011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 Management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(IT) Project Management</a:t>
            </a:r>
          </a:p>
          <a:p>
            <a:pPr lvl="1"/>
            <a:r>
              <a:rPr lang="en-US" dirty="0" smtClean="0"/>
              <a:t>Planning, resources, etc</a:t>
            </a:r>
          </a:p>
          <a:p>
            <a:pPr lvl="1"/>
            <a:r>
              <a:rPr lang="en-US" dirty="0" smtClean="0"/>
              <a:t>Depending on size of change</a:t>
            </a:r>
          </a:p>
          <a:p>
            <a:r>
              <a:rPr lang="en-US" dirty="0" smtClean="0"/>
              <a:t>People</a:t>
            </a:r>
          </a:p>
          <a:p>
            <a:pPr lvl="1"/>
            <a:r>
              <a:rPr lang="en-US" dirty="0" smtClean="0"/>
              <a:t>DREC</a:t>
            </a:r>
          </a:p>
          <a:p>
            <a:pPr lvl="1"/>
            <a:r>
              <a:rPr lang="en-US" dirty="0" smtClean="0"/>
              <a:t>And the curse of DREC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“Trust No-One”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Can you trust X to run a CA?</a:t>
            </a:r>
          </a:p>
          <a:p>
            <a:r>
              <a:rPr lang="en-US" sz="2800" dirty="0" smtClean="0"/>
              <a:t>Assessor</a:t>
            </a:r>
          </a:p>
          <a:p>
            <a:pPr lvl="1"/>
            <a:r>
              <a:rPr lang="en-US" sz="2400" dirty="0" smtClean="0"/>
              <a:t>Relationship and independence (</a:t>
            </a:r>
            <a:r>
              <a:rPr lang="en-US" sz="2400" dirty="0" err="1" smtClean="0"/>
              <a:t>cf</a:t>
            </a:r>
            <a:r>
              <a:rPr lang="en-US" sz="2400" dirty="0" smtClean="0"/>
              <a:t> RFC3647 8.3)</a:t>
            </a:r>
          </a:p>
          <a:p>
            <a:pPr lvl="1"/>
            <a:r>
              <a:rPr lang="en-US" sz="2400" dirty="0" smtClean="0"/>
              <a:t>Qualifications (8.2)</a:t>
            </a:r>
          </a:p>
          <a:p>
            <a:r>
              <a:rPr lang="en-US" sz="2800" dirty="0" smtClean="0"/>
              <a:t>Can you trust yourself…?</a:t>
            </a:r>
          </a:p>
          <a:p>
            <a:r>
              <a:rPr lang="en-US" sz="2800" dirty="0" smtClean="0"/>
              <a:t>Audited *anything* is more trusted</a:t>
            </a:r>
          </a:p>
          <a:p>
            <a:pPr lvl="1"/>
            <a:r>
              <a:rPr lang="en-US" sz="2400" dirty="0" smtClean="0"/>
              <a:t>Particularly by a trusted auditor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much do we need to trust you to trust no-one?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Small stuff: can decide for yourself</a:t>
            </a:r>
          </a:p>
          <a:p>
            <a:pPr lvl="1"/>
            <a:r>
              <a:rPr lang="en-US" sz="2000" dirty="0" err="1" smtClean="0"/>
              <a:t>Eg</a:t>
            </a:r>
            <a:r>
              <a:rPr lang="en-US" sz="2000" dirty="0" smtClean="0"/>
              <a:t> repository publications</a:t>
            </a:r>
          </a:p>
          <a:p>
            <a:r>
              <a:rPr lang="en-US" sz="2400" dirty="0" smtClean="0"/>
              <a:t>Bigger stuff: need advice if unsure</a:t>
            </a:r>
          </a:p>
          <a:p>
            <a:pPr lvl="1"/>
            <a:r>
              <a:rPr lang="en-US" sz="2000" dirty="0" err="1" smtClean="0"/>
              <a:t>Eg</a:t>
            </a:r>
            <a:r>
              <a:rPr lang="en-US" sz="2000" dirty="0" smtClean="0"/>
              <a:t> cert extensions</a:t>
            </a:r>
          </a:p>
          <a:p>
            <a:r>
              <a:rPr lang="en-US" sz="2400" dirty="0" smtClean="0"/>
              <a:t>Even bigger: probably need advice</a:t>
            </a:r>
          </a:p>
          <a:p>
            <a:pPr lvl="1"/>
            <a:r>
              <a:rPr lang="en-US" sz="2000" dirty="0" smtClean="0"/>
              <a:t>CP/CPS update, CA software</a:t>
            </a:r>
          </a:p>
          <a:p>
            <a:r>
              <a:rPr lang="en-US" sz="2400" dirty="0" smtClean="0"/>
              <a:t>Biggest: advice from group of experts</a:t>
            </a:r>
          </a:p>
          <a:p>
            <a:pPr lvl="1"/>
            <a:r>
              <a:rPr lang="en-US" sz="2000" dirty="0" smtClean="0"/>
              <a:t>Initial accreditation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Non-Compliance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2060848"/>
            <a:ext cx="7770813" cy="3746500"/>
          </a:xfrm>
        </p:spPr>
        <p:txBody>
          <a:bodyPr/>
          <a:lstStyle/>
          <a:p>
            <a:r>
              <a:rPr lang="en-US" dirty="0" smtClean="0"/>
              <a:t>A: actually it is probably OK</a:t>
            </a:r>
          </a:p>
          <a:p>
            <a:r>
              <a:rPr lang="en-US" dirty="0" smtClean="0"/>
              <a:t>B: really ought to fix eventually</a:t>
            </a:r>
          </a:p>
          <a:p>
            <a:r>
              <a:rPr lang="en-US" dirty="0" smtClean="0"/>
              <a:t>C: fix at next given opportunity</a:t>
            </a:r>
          </a:p>
          <a:p>
            <a:r>
              <a:rPr lang="en-US" dirty="0" smtClean="0"/>
              <a:t>D: fix sooner than that</a:t>
            </a:r>
          </a:p>
          <a:p>
            <a:r>
              <a:rPr lang="en-US" dirty="0" smtClean="0"/>
              <a:t>“In case of non-compliance, the CA manager must announce plan for addressing the issue.” (or similar)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Scale of 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serious is non-compliance?</a:t>
            </a:r>
          </a:p>
          <a:p>
            <a:pPr lvl="1"/>
            <a:r>
              <a:rPr lang="en-US" dirty="0" smtClean="0"/>
              <a:t>E.g. 393 days </a:t>
            </a:r>
            <a:r>
              <a:rPr lang="en-US" dirty="0" err="1" smtClean="0"/>
              <a:t>vs</a:t>
            </a:r>
            <a:r>
              <a:rPr lang="en-US" dirty="0" smtClean="0"/>
              <a:t> 395 days (Reimer)</a:t>
            </a:r>
          </a:p>
          <a:p>
            <a:pPr lvl="1"/>
            <a:r>
              <a:rPr lang="en-US" dirty="0" smtClean="0"/>
              <a:t>RFC3647 </a:t>
            </a:r>
            <a:r>
              <a:rPr lang="en-US" dirty="0" err="1" smtClean="0"/>
              <a:t>vs</a:t>
            </a:r>
            <a:r>
              <a:rPr lang="en-US" dirty="0" smtClean="0"/>
              <a:t> RFC2527</a:t>
            </a:r>
          </a:p>
          <a:p>
            <a:r>
              <a:rPr lang="en-US" dirty="0" smtClean="0"/>
              <a:t>Assessor and reviewer often disagree</a:t>
            </a:r>
          </a:p>
          <a:p>
            <a:pPr lvl="1"/>
            <a:r>
              <a:rPr lang="en-US" dirty="0" smtClean="0"/>
              <a:t>Not always A&gt;R, sometimes A&lt;R</a:t>
            </a:r>
          </a:p>
          <a:p>
            <a:pPr lvl="1"/>
            <a:r>
              <a:rPr lang="en-US" dirty="0" smtClean="0"/>
              <a:t>Implications for normal operations?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Role of Understanding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Understanding stuff takes time</a:t>
            </a:r>
          </a:p>
          <a:p>
            <a:r>
              <a:rPr lang="en-US" dirty="0" smtClean="0"/>
              <a:t>Insights take even more time</a:t>
            </a:r>
            <a:endParaRPr lang="en-GB" dirty="0" smtClean="0"/>
          </a:p>
          <a:p>
            <a:r>
              <a:rPr lang="en-US" dirty="0" smtClean="0"/>
              <a:t>Toxicity of RFC2119 SHOULD</a:t>
            </a:r>
          </a:p>
          <a:p>
            <a:pPr lvl="1"/>
            <a:r>
              <a:rPr lang="en-US" dirty="0" smtClean="0"/>
              <a:t>IGTF-SHOULD is healthier</a:t>
            </a:r>
          </a:p>
          <a:p>
            <a:pPr lvl="1"/>
            <a:r>
              <a:rPr lang="en-US" dirty="0" smtClean="0"/>
              <a:t>Consequences are bounced off the PMA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err="1" smtClean="0"/>
              <a:t>Deo</a:t>
            </a:r>
            <a:r>
              <a:rPr lang="en-US" dirty="0" smtClean="0"/>
              <a:t> Rex, A </a:t>
            </a:r>
            <a:r>
              <a:rPr lang="en-US" dirty="0" err="1" smtClean="0"/>
              <a:t>Rege</a:t>
            </a:r>
            <a:r>
              <a:rPr lang="en-US" dirty="0" smtClean="0"/>
              <a:t> </a:t>
            </a:r>
            <a:r>
              <a:rPr lang="en-US" dirty="0" err="1" smtClean="0"/>
              <a:t>Lex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Where do changes come from?</a:t>
            </a:r>
          </a:p>
          <a:p>
            <a:r>
              <a:rPr lang="en-US" dirty="0" smtClean="0"/>
              <a:t>Who can request a change?</a:t>
            </a:r>
          </a:p>
          <a:p>
            <a:r>
              <a:rPr lang="en-US" dirty="0" smtClean="0"/>
              <a:t>Can they request change for any reason?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Change</a:t>
            </a:r>
            <a:r>
              <a:rPr lang="en-US" dirty="0" smtClean="0"/>
              <a:t> happens, too</a:t>
            </a:r>
            <a:endParaRPr lang="en-GB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1907704" y="2132856"/>
          <a:ext cx="6048672" cy="3672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ounded Rectangular Callout 4"/>
          <p:cNvSpPr/>
          <p:nvPr/>
        </p:nvSpPr>
        <p:spPr bwMode="auto">
          <a:xfrm>
            <a:off x="971600" y="2996952"/>
            <a:ext cx="2016224" cy="576064"/>
          </a:xfrm>
          <a:prstGeom prst="wedgeRoundRectCallout">
            <a:avLst>
              <a:gd name="adj1" fmla="val 67799"/>
              <a:gd name="adj2" fmla="val 114007"/>
              <a:gd name="adj3" fmla="val 16667"/>
            </a:avLst>
          </a:prstGeom>
          <a:solidFill>
            <a:schemeClr val="bg1"/>
          </a:solidFill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r>
              <a:rPr lang="en-US" dirty="0" smtClean="0">
                <a:latin typeface="Arial" charset="0"/>
              </a:rPr>
              <a:t>Cold and distinct</a:t>
            </a:r>
            <a:endParaRPr kumimoji="0" lang="en-GB" sz="1800" b="0" i="0" u="none" strike="noStrike" cap="none" normalizeH="0" baseline="0" dirty="0" smtClean="0">
              <a:ln>
                <a:noFill/>
              </a:ln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Change</a:t>
            </a:r>
            <a:r>
              <a:rPr lang="en-US" dirty="0" smtClean="0"/>
              <a:t> happens, too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Technology and relate</a:t>
            </a:r>
            <a:r>
              <a:rPr lang="en-GB" dirty="0" smtClean="0"/>
              <a:t>d</a:t>
            </a:r>
          </a:p>
          <a:p>
            <a:pPr lvl="1"/>
            <a:r>
              <a:rPr lang="en-US" dirty="0" err="1" smtClean="0"/>
              <a:t>Eg</a:t>
            </a:r>
            <a:r>
              <a:rPr lang="en-US" dirty="0" smtClean="0"/>
              <a:t> hardware tokens</a:t>
            </a:r>
          </a:p>
          <a:p>
            <a:r>
              <a:rPr lang="en-US" dirty="0" smtClean="0"/>
              <a:t>RP </a:t>
            </a:r>
            <a:r>
              <a:rPr lang="en-US" dirty="0" err="1" smtClean="0"/>
              <a:t>reqs</a:t>
            </a:r>
            <a:endParaRPr lang="en-US" dirty="0" smtClean="0"/>
          </a:p>
          <a:p>
            <a:pPr lvl="1"/>
            <a:r>
              <a:rPr lang="en-US" dirty="0" smtClean="0"/>
              <a:t>Compare global requirements with national</a:t>
            </a:r>
          </a:p>
          <a:p>
            <a:pPr lvl="1"/>
            <a:r>
              <a:rPr lang="en-US" dirty="0" smtClean="0"/>
              <a:t>Biomed with physics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Change</a:t>
            </a:r>
            <a:r>
              <a:rPr lang="en-US" dirty="0" smtClean="0"/>
              <a:t> happens, too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Boo boos</a:t>
            </a:r>
          </a:p>
          <a:p>
            <a:pPr lvl="1"/>
            <a:r>
              <a:rPr lang="en-US" dirty="0" smtClean="0"/>
              <a:t>Fixing mistakes</a:t>
            </a:r>
          </a:p>
          <a:p>
            <a:pPr lvl="1"/>
            <a:r>
              <a:rPr lang="en-US" dirty="0" smtClean="0"/>
              <a:t>Embarrassing, but necessary</a:t>
            </a:r>
          </a:p>
          <a:p>
            <a:r>
              <a:rPr lang="en-US" dirty="0" smtClean="0"/>
              <a:t>The “??”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 of the Talk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Compliance</a:t>
            </a:r>
          </a:p>
          <a:p>
            <a:r>
              <a:rPr lang="en-US" dirty="0" smtClean="0"/>
              <a:t>Level of Assurance</a:t>
            </a:r>
          </a:p>
          <a:p>
            <a:r>
              <a:rPr lang="en-US" dirty="0" smtClean="0"/>
              <a:t>The Warm and Fuzzy</a:t>
            </a:r>
          </a:p>
          <a:p>
            <a:pPr lvl="1"/>
            <a:r>
              <a:rPr lang="en-US" dirty="0" smtClean="0"/>
              <a:t>W&amp;F appears in every talk!</a:t>
            </a:r>
          </a:p>
          <a:p>
            <a:r>
              <a:rPr lang="en-US" dirty="0" smtClean="0"/>
              <a:t>Private key protection (as example)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Change is good</a:t>
            </a:r>
          </a:p>
          <a:p>
            <a:pPr lvl="1"/>
            <a:r>
              <a:rPr lang="en-US" dirty="0" smtClean="0"/>
              <a:t>The world is not static</a:t>
            </a:r>
          </a:p>
          <a:p>
            <a:pPr lvl="1"/>
            <a:r>
              <a:rPr lang="en-US" dirty="0" smtClean="0"/>
              <a:t>We need to move with it</a:t>
            </a:r>
          </a:p>
          <a:p>
            <a:r>
              <a:rPr lang="en-US" dirty="0" smtClean="0"/>
              <a:t>Change is bad</a:t>
            </a:r>
          </a:p>
          <a:p>
            <a:pPr lvl="1"/>
            <a:r>
              <a:rPr lang="en-US" dirty="0" smtClean="0"/>
              <a:t>Difficult to implement globally</a:t>
            </a:r>
          </a:p>
          <a:p>
            <a:pPr lvl="2"/>
            <a:r>
              <a:rPr lang="en-US" dirty="0" smtClean="0"/>
              <a:t>6 months unrealistic</a:t>
            </a:r>
          </a:p>
          <a:p>
            <a:pPr lvl="1"/>
            <a:r>
              <a:rPr lang="en-US" dirty="0" smtClean="0"/>
              <a:t>Babies and bathwater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babies and bathwater?</a:t>
            </a:r>
          </a:p>
          <a:p>
            <a:pPr lvl="1"/>
            <a:r>
              <a:rPr lang="en-US" dirty="0" smtClean="0"/>
              <a:t>Losing something we had</a:t>
            </a:r>
          </a:p>
          <a:p>
            <a:pPr lvl="2"/>
            <a:r>
              <a:rPr lang="en-US" dirty="0" smtClean="0"/>
              <a:t>But may not have known we had?</a:t>
            </a:r>
          </a:p>
          <a:p>
            <a:pPr lvl="1"/>
            <a:r>
              <a:rPr lang="en-US" dirty="0" smtClean="0"/>
              <a:t>“Oops legislation”</a:t>
            </a:r>
          </a:p>
          <a:p>
            <a:pPr lvl="2"/>
            <a:r>
              <a:rPr lang="en-US" dirty="0" smtClean="0"/>
              <a:t>Not understanding consequences</a:t>
            </a:r>
          </a:p>
          <a:p>
            <a:pPr lvl="2"/>
            <a:r>
              <a:rPr lang="en-US" dirty="0" smtClean="0"/>
              <a:t>Not </a:t>
            </a:r>
            <a:r>
              <a:rPr lang="en-US" dirty="0" err="1" smtClean="0"/>
              <a:t>grokking</a:t>
            </a:r>
            <a:r>
              <a:rPr lang="en-US" dirty="0" smtClean="0"/>
              <a:t> the issues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Istanbul (Soapbox)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2276872"/>
            <a:ext cx="7770813" cy="3746500"/>
          </a:xfrm>
        </p:spPr>
        <p:txBody>
          <a:bodyPr/>
          <a:lstStyle/>
          <a:p>
            <a:pPr marL="571500" indent="-514350">
              <a:buFont typeface="+mj-lt"/>
              <a:buAutoNum type="arabicPeriod"/>
            </a:pPr>
            <a:r>
              <a:rPr lang="en-US" sz="2800" dirty="0" smtClean="0"/>
              <a:t>Protection of private key</a:t>
            </a:r>
          </a:p>
          <a:p>
            <a:pPr marL="571500" indent="-514350">
              <a:buFont typeface="+mj-lt"/>
              <a:buAutoNum type="arabicPeriod"/>
            </a:pPr>
            <a:r>
              <a:rPr lang="en-US" sz="2800" dirty="0" smtClean="0"/>
              <a:t>Validated parts of the DN</a:t>
            </a:r>
          </a:p>
          <a:p>
            <a:pPr marL="571500" indent="-514350">
              <a:buFont typeface="+mj-lt"/>
              <a:buAutoNum type="arabicPeriod"/>
            </a:pPr>
            <a:r>
              <a:rPr lang="en-US" sz="2800" dirty="0" smtClean="0"/>
              <a:t>Security of identity vetting</a:t>
            </a:r>
          </a:p>
          <a:p>
            <a:pPr marL="571500" indent="-514350">
              <a:buFont typeface="+mj-lt"/>
              <a:buAutoNum type="arabicPeriod"/>
            </a:pPr>
            <a:r>
              <a:rPr lang="en-US" sz="2800" dirty="0" smtClean="0"/>
              <a:t>Types of auditing (frequency, thoroughness)</a:t>
            </a:r>
          </a:p>
          <a:p>
            <a:pPr marL="571500" indent="-514350">
              <a:buFont typeface="+mj-lt"/>
              <a:buAutoNum type="arabicPeriod"/>
            </a:pPr>
            <a:r>
              <a:rPr lang="en-US" sz="2800" dirty="0" smtClean="0"/>
              <a:t>Purpose of certificate</a:t>
            </a:r>
          </a:p>
          <a:p>
            <a:pPr marL="571500" indent="-514350">
              <a:buFont typeface="+mj-lt"/>
              <a:buAutoNum type="arabicPeriod"/>
            </a:pPr>
            <a:r>
              <a:rPr lang="en-US" sz="2800" dirty="0" smtClean="0"/>
              <a:t>Protection of (CA) infrastructure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LoA</a:t>
            </a:r>
            <a:endParaRPr lang="en-GB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1547664" y="1772816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LoA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2060848"/>
            <a:ext cx="7770813" cy="3746500"/>
          </a:xfrm>
        </p:spPr>
        <p:txBody>
          <a:bodyPr/>
          <a:lstStyle/>
          <a:p>
            <a:r>
              <a:rPr lang="en-US" sz="2800" dirty="0" smtClean="0"/>
              <a:t>Understanding the risks and impact</a:t>
            </a:r>
          </a:p>
          <a:p>
            <a:r>
              <a:rPr lang="en-US" sz="2800" dirty="0" smtClean="0"/>
              <a:t>Compliance with law etc</a:t>
            </a:r>
          </a:p>
          <a:p>
            <a:r>
              <a:rPr lang="en-US" sz="2800" dirty="0" smtClean="0"/>
              <a:t>Federations</a:t>
            </a:r>
          </a:p>
          <a:p>
            <a:r>
              <a:rPr lang="en-US" sz="2800" dirty="0" smtClean="0"/>
              <a:t>Dependence on technology</a:t>
            </a:r>
          </a:p>
          <a:p>
            <a:r>
              <a:rPr lang="en-US" sz="2800" dirty="0" smtClean="0"/>
              <a:t>Independence of technology</a:t>
            </a:r>
          </a:p>
          <a:p>
            <a:r>
              <a:rPr lang="en-US" sz="2800" dirty="0" smtClean="0"/>
              <a:t>The role of technology</a:t>
            </a:r>
          </a:p>
          <a:p>
            <a:r>
              <a:rPr lang="en-US" sz="2800" dirty="0" smtClean="0"/>
              <a:t>The role of usability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Identity Vetting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2204864"/>
            <a:ext cx="7770813" cy="37465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Maintain uniqueness of DN</a:t>
            </a:r>
          </a:p>
          <a:p>
            <a:pPr marL="914400" lvl="1" indent="-514350"/>
            <a:r>
              <a:rPr lang="en-US" sz="2400" dirty="0" smtClean="0"/>
              <a:t>Resolve name clashes</a:t>
            </a:r>
          </a:p>
          <a:p>
            <a:pPr marL="914400" lvl="1" indent="-514350"/>
            <a:r>
              <a:rPr lang="en-US" sz="2400" dirty="0" smtClean="0"/>
              <a:t>Affirm links to previous names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Auditable records of issuance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Maintained within scope of CA (</a:t>
            </a:r>
            <a:r>
              <a:rPr lang="en-US" sz="2800" dirty="0" err="1" smtClean="0"/>
              <a:t>eg</a:t>
            </a:r>
            <a:r>
              <a:rPr lang="en-US" sz="2800" dirty="0" smtClean="0"/>
              <a:t> DPA)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Maintain fully traceable links to user</a:t>
            </a:r>
          </a:p>
          <a:p>
            <a:pPr marL="914400" lvl="1" indent="-514350"/>
            <a:r>
              <a:rPr lang="en-US" sz="2400" dirty="0" smtClean="0"/>
              <a:t>Provide potentially legally binding docs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Goodenoughism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Authenticating people at CERN</a:t>
            </a:r>
          </a:p>
          <a:p>
            <a:pPr lvl="1"/>
            <a:r>
              <a:rPr lang="en-US" dirty="0" smtClean="0"/>
              <a:t>Initial</a:t>
            </a:r>
          </a:p>
          <a:p>
            <a:pPr lvl="1"/>
            <a:r>
              <a:rPr lang="en-US" dirty="0" smtClean="0"/>
              <a:t>And re-authenticating</a:t>
            </a:r>
          </a:p>
          <a:p>
            <a:r>
              <a:rPr lang="en-US" dirty="0" smtClean="0"/>
              <a:t>Setting up RA at JAC…</a:t>
            </a:r>
          </a:p>
          <a:p>
            <a:pPr lvl="1"/>
            <a:r>
              <a:rPr lang="en-US" dirty="0" smtClean="0"/>
              <a:t>Even if members of STFC</a:t>
            </a:r>
          </a:p>
          <a:p>
            <a:pPr lvl="1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Identity Vetting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“but I know the user personally”</a:t>
            </a:r>
          </a:p>
          <a:p>
            <a:pPr lvl="1"/>
            <a:r>
              <a:rPr lang="en-US" dirty="0" smtClean="0"/>
              <a:t>Loss of auditable records</a:t>
            </a:r>
          </a:p>
          <a:p>
            <a:r>
              <a:rPr lang="en-US" dirty="0" smtClean="0"/>
              <a:t>“I know someone who can verify the user”</a:t>
            </a:r>
          </a:p>
          <a:p>
            <a:pPr lvl="1"/>
            <a:r>
              <a:rPr lang="en-US" dirty="0" smtClean="0"/>
              <a:t>No formal links to CA</a:t>
            </a:r>
          </a:p>
          <a:p>
            <a:pPr lvl="1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Maintenance of Links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Continuous or regular (</a:t>
            </a:r>
            <a:r>
              <a:rPr lang="en-US" dirty="0" err="1" smtClean="0"/>
              <a:t>eg</a:t>
            </a:r>
            <a:r>
              <a:rPr lang="en-US" dirty="0" smtClean="0"/>
              <a:t> at rekey)</a:t>
            </a:r>
          </a:p>
          <a:p>
            <a:r>
              <a:rPr lang="en-US" dirty="0" smtClean="0"/>
              <a:t>Auditable verifications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Private Key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err="1" smtClean="0"/>
              <a:t>is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Something you have</a:t>
            </a:r>
          </a:p>
          <a:p>
            <a:pPr lvl="1"/>
            <a:r>
              <a:rPr lang="en-US" dirty="0" smtClean="0"/>
              <a:t>Something you know</a:t>
            </a:r>
          </a:p>
          <a:p>
            <a:r>
              <a:rPr lang="en-US" dirty="0" smtClean="0"/>
              <a:t>What it is for?</a:t>
            </a:r>
          </a:p>
          <a:p>
            <a:pPr lvl="1"/>
            <a:r>
              <a:rPr lang="en-US" dirty="0" smtClean="0"/>
              <a:t>Proving that you have it</a:t>
            </a:r>
          </a:p>
          <a:p>
            <a:pPr lvl="1"/>
            <a:r>
              <a:rPr lang="en-US" dirty="0" smtClean="0"/>
              <a:t>Without revealing information about it (ZK)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Quote of the Day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"Errors really aren't all that serious and you should be allowed to, like, chill man and just groove with the heavy consequences, dude."</a:t>
            </a:r>
          </a:p>
          <a:p>
            <a:r>
              <a:rPr lang="en-GB" sz="2800" dirty="0" smtClean="0"/>
              <a:t>        --Damian Conway in Exegesis 4 (p. 3)</a:t>
            </a:r>
            <a:endParaRPr lang="en-GB" dirty="0" smtClean="0"/>
          </a:p>
          <a:p>
            <a:r>
              <a:rPr lang="en-GB" dirty="0" smtClean="0">
                <a:solidFill>
                  <a:srgbClr val="FF0000"/>
                </a:solidFill>
              </a:rPr>
              <a:t>[very much taken out of context!]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problem?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Users: certificates difficult to manage</a:t>
            </a:r>
          </a:p>
          <a:p>
            <a:r>
              <a:rPr lang="en-US" dirty="0" smtClean="0"/>
              <a:t>Slightly clunky key changeover? (rekey)</a:t>
            </a:r>
          </a:p>
          <a:p>
            <a:pPr lvl="1"/>
            <a:r>
              <a:rPr lang="en-US" dirty="0" smtClean="0"/>
              <a:t>Renewal also clunky, for different reasons</a:t>
            </a:r>
          </a:p>
          <a:p>
            <a:r>
              <a:rPr lang="en-US" dirty="0" smtClean="0"/>
              <a:t>(But not with the cert wizard!)</a:t>
            </a:r>
          </a:p>
          <a:p>
            <a:pPr lvl="1"/>
            <a:r>
              <a:rPr lang="en-US" dirty="0" err="1" smtClean="0"/>
              <a:t>MyProxy</a:t>
            </a:r>
            <a:r>
              <a:rPr lang="en-US" dirty="0" smtClean="0"/>
              <a:t> integration should ensure freq.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solution?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988840"/>
            <a:ext cx="7770813" cy="3746500"/>
          </a:xfrm>
        </p:spPr>
        <p:txBody>
          <a:bodyPr/>
          <a:lstStyle/>
          <a:p>
            <a:r>
              <a:rPr lang="en-US" dirty="0" smtClean="0"/>
              <a:t>(Further than Jim B’s proposal)</a:t>
            </a:r>
            <a:endParaRPr lang="en-US" dirty="0" smtClean="0"/>
          </a:p>
          <a:p>
            <a:r>
              <a:rPr lang="en-US" dirty="0" smtClean="0"/>
              <a:t>Remove key handling from users?</a:t>
            </a:r>
          </a:p>
          <a:p>
            <a:r>
              <a:rPr lang="en-US" dirty="0" smtClean="0"/>
              <a:t>Do not use X.509?</a:t>
            </a:r>
          </a:p>
          <a:p>
            <a:pPr lvl="1"/>
            <a:r>
              <a:rPr lang="en-US" dirty="0" smtClean="0"/>
              <a:t>Other ZK?</a:t>
            </a:r>
          </a:p>
          <a:p>
            <a:pPr lvl="2"/>
            <a:r>
              <a:rPr lang="en-US" dirty="0" smtClean="0"/>
              <a:t>Probably don’t need ZK if key </a:t>
            </a:r>
            <a:r>
              <a:rPr lang="en-US" dirty="0" err="1" smtClean="0"/>
              <a:t>prot’n</a:t>
            </a:r>
            <a:r>
              <a:rPr lang="en-US" dirty="0" smtClean="0"/>
              <a:t> strong</a:t>
            </a:r>
          </a:p>
          <a:p>
            <a:pPr lvl="1"/>
            <a:r>
              <a:rPr lang="en-US" dirty="0" smtClean="0"/>
              <a:t>Other two-factor?</a:t>
            </a:r>
          </a:p>
          <a:p>
            <a:pPr lvl="2"/>
            <a:r>
              <a:rPr lang="en-US" dirty="0" smtClean="0"/>
              <a:t>Still need two factor</a:t>
            </a:r>
          </a:p>
          <a:p>
            <a:pPr lvl="3"/>
            <a:r>
              <a:rPr lang="en-US" dirty="0" smtClean="0"/>
              <a:t>Or we lower the </a:t>
            </a:r>
            <a:r>
              <a:rPr lang="en-US" dirty="0" err="1" smtClean="0"/>
              <a:t>LoA</a:t>
            </a:r>
            <a:endParaRPr lang="en-US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Goodenoughism</a:t>
            </a:r>
            <a:r>
              <a:rPr lang="en-US" dirty="0" smtClean="0"/>
              <a:t> example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year proxies in </a:t>
            </a:r>
            <a:r>
              <a:rPr lang="en-US" dirty="0" err="1" smtClean="0"/>
              <a:t>MyProxy</a:t>
            </a:r>
            <a:endParaRPr lang="en-US" dirty="0" smtClean="0"/>
          </a:p>
          <a:p>
            <a:pPr lvl="1"/>
            <a:r>
              <a:rPr lang="en-US" dirty="0" smtClean="0"/>
              <a:t>Escape the </a:t>
            </a:r>
            <a:r>
              <a:rPr lang="en-US" dirty="0" err="1" smtClean="0"/>
              <a:t>eeevil</a:t>
            </a:r>
            <a:r>
              <a:rPr lang="en-US" dirty="0" smtClean="0"/>
              <a:t> clutches of the CA</a:t>
            </a:r>
          </a:p>
          <a:p>
            <a:pPr lvl="1"/>
            <a:r>
              <a:rPr lang="en-US" dirty="0" smtClean="0"/>
              <a:t>Now cannot revoke the credential</a:t>
            </a:r>
          </a:p>
          <a:p>
            <a:pPr lvl="1"/>
            <a:r>
              <a:rPr lang="en-US" dirty="0" smtClean="0"/>
              <a:t>Trouble at rekey, original </a:t>
            </a:r>
            <a:r>
              <a:rPr lang="en-US" dirty="0" err="1" smtClean="0"/>
              <a:t>p’key</a:t>
            </a:r>
            <a:r>
              <a:rPr lang="en-US" dirty="0" smtClean="0"/>
              <a:t> needed</a:t>
            </a:r>
            <a:endParaRPr lang="en-GB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Key Handling?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9" y="2276872"/>
            <a:ext cx="5760640" cy="37465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Generation of key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Delivery (-</a:t>
            </a:r>
            <a:r>
              <a:rPr lang="en-US" dirty="0" err="1" smtClean="0"/>
              <a:t>ies</a:t>
            </a:r>
            <a:r>
              <a:rPr lang="en-US" dirty="0" smtClean="0"/>
              <a:t>)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Storage (in protected form)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Activation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Deactivation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Destruction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 bwMode="auto">
          <a:xfrm>
            <a:off x="6876256" y="2276872"/>
            <a:ext cx="864096" cy="3744416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Auditable</a:t>
            </a:r>
            <a:endParaRPr kumimoji="0" lang="en-GB" sz="3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7956376" y="2276872"/>
            <a:ext cx="864096" cy="3744416"/>
          </a:xfrm>
          <a:prstGeom prst="rect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Audited</a:t>
            </a:r>
            <a:endParaRPr kumimoji="0" lang="en-GB" sz="3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problem with managing keys?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2276872"/>
            <a:ext cx="7770813" cy="37465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Key generation =&gt; </a:t>
            </a:r>
            <a:r>
              <a:rPr lang="en-US" dirty="0" smtClean="0">
                <a:solidFill>
                  <a:srgbClr val="00FF00"/>
                </a:solidFill>
              </a:rPr>
              <a:t>provable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Key delivery =&gt; </a:t>
            </a:r>
            <a:r>
              <a:rPr lang="en-US" dirty="0" smtClean="0">
                <a:solidFill>
                  <a:srgbClr val="00FF00"/>
                </a:solidFill>
              </a:rPr>
              <a:t>N/A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Key activation =&gt; </a:t>
            </a:r>
            <a:r>
              <a:rPr lang="en-US" dirty="0" smtClean="0">
                <a:solidFill>
                  <a:srgbClr val="FF0000"/>
                </a:solidFill>
              </a:rPr>
              <a:t>single factor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Who can run a repository?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Purpose of certificate</a:t>
            </a:r>
          </a:p>
          <a:p>
            <a:pPr marL="914400" lvl="1" indent="-514350"/>
            <a:r>
              <a:rPr lang="en-US" dirty="0" smtClean="0">
                <a:solidFill>
                  <a:srgbClr val="00FF00"/>
                </a:solidFill>
              </a:rPr>
              <a:t>Authentication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vs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digsig</a:t>
            </a:r>
            <a:r>
              <a:rPr lang="en-US" dirty="0" smtClean="0">
                <a:solidFill>
                  <a:schemeClr val="tx1"/>
                </a:solidFill>
              </a:rPr>
              <a:t> and </a:t>
            </a:r>
            <a:r>
              <a:rPr lang="en-US" dirty="0" err="1" smtClean="0">
                <a:solidFill>
                  <a:srgbClr val="FF0000"/>
                </a:solidFill>
              </a:rPr>
              <a:t>nonrep</a:t>
            </a:r>
            <a:endParaRPr lang="en-US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constrained </a:t>
            </a:r>
            <a:r>
              <a:rPr lang="en-US" dirty="0" err="1" smtClean="0"/>
              <a:t>envs</a:t>
            </a:r>
            <a:r>
              <a:rPr lang="en-US" dirty="0" smtClean="0"/>
              <a:t> help?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Grids require:</a:t>
            </a:r>
          </a:p>
          <a:p>
            <a:pPr lvl="1"/>
            <a:r>
              <a:rPr lang="en-US" dirty="0" smtClean="0"/>
              <a:t>Authentication</a:t>
            </a:r>
          </a:p>
          <a:p>
            <a:pPr lvl="1"/>
            <a:r>
              <a:rPr lang="en-US" dirty="0" smtClean="0"/>
              <a:t>Digital signatures</a:t>
            </a:r>
          </a:p>
          <a:p>
            <a:r>
              <a:rPr lang="en-US" dirty="0" smtClean="0"/>
              <a:t>Grids do not require:</a:t>
            </a:r>
          </a:p>
          <a:p>
            <a:pPr lvl="1"/>
            <a:r>
              <a:rPr lang="en-US" dirty="0" smtClean="0"/>
              <a:t>Anything else</a:t>
            </a:r>
          </a:p>
          <a:p>
            <a:pPr lvl="2"/>
            <a:r>
              <a:rPr lang="en-US" dirty="0" smtClean="0"/>
              <a:t>Normally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Private Key Protection Problem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2276872"/>
            <a:ext cx="8064896" cy="3746500"/>
          </a:xfrm>
        </p:spPr>
        <p:txBody>
          <a:bodyPr/>
          <a:lstStyle/>
          <a:p>
            <a:r>
              <a:rPr lang="en-US" dirty="0" smtClean="0"/>
              <a:t>Support existing purposes</a:t>
            </a:r>
          </a:p>
          <a:p>
            <a:r>
              <a:rPr lang="en-US" dirty="0" smtClean="0"/>
              <a:t>Maintain the </a:t>
            </a:r>
            <a:r>
              <a:rPr lang="en-US" dirty="0" err="1" smtClean="0"/>
              <a:t>LoA</a:t>
            </a:r>
            <a:endParaRPr lang="en-US" dirty="0" smtClean="0"/>
          </a:p>
          <a:p>
            <a:pPr lvl="1"/>
            <a:r>
              <a:rPr lang="en-US" dirty="0" smtClean="0"/>
              <a:t>Or increase the </a:t>
            </a:r>
            <a:r>
              <a:rPr lang="en-US" dirty="0" err="1" smtClean="0"/>
              <a:t>LoA</a:t>
            </a:r>
            <a:endParaRPr lang="en-US" dirty="0" smtClean="0"/>
          </a:p>
          <a:p>
            <a:pPr lvl="1"/>
            <a:r>
              <a:rPr lang="en-US" dirty="0" smtClean="0"/>
              <a:t>Need two factor authentication (tokens)</a:t>
            </a:r>
          </a:p>
          <a:p>
            <a:r>
              <a:rPr lang="en-US" dirty="0" smtClean="0"/>
              <a:t>Can the problem be solved?</a:t>
            </a:r>
          </a:p>
          <a:p>
            <a:pPr lvl="1"/>
            <a:r>
              <a:rPr lang="en-US" dirty="0" smtClean="0"/>
              <a:t>Maybe</a:t>
            </a:r>
          </a:p>
          <a:p>
            <a:pPr lvl="1"/>
            <a:r>
              <a:rPr lang="en-US" dirty="0" smtClean="0"/>
              <a:t>Does need careful thinking and review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Private Key Protection Non-Problem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Accept a formally different (lower) </a:t>
            </a:r>
            <a:r>
              <a:rPr lang="en-US" dirty="0" err="1" smtClean="0"/>
              <a:t>LoA</a:t>
            </a:r>
            <a:endParaRPr lang="en-US" dirty="0" smtClean="0"/>
          </a:p>
          <a:p>
            <a:r>
              <a:rPr lang="en-US" dirty="0" smtClean="0"/>
              <a:t>RPs will take it anyway, they take anything :-P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Repository Question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Repository for proxies</a:t>
            </a:r>
          </a:p>
          <a:p>
            <a:r>
              <a:rPr lang="en-US" dirty="0" smtClean="0"/>
              <a:t>Or private keys</a:t>
            </a:r>
          </a:p>
          <a:p>
            <a:r>
              <a:rPr lang="en-US" dirty="0" smtClean="0"/>
              <a:t>Distinction:</a:t>
            </a:r>
          </a:p>
          <a:p>
            <a:pPr lvl="1"/>
            <a:r>
              <a:rPr lang="en-US" dirty="0" smtClean="0"/>
              <a:t>Lifetime of credential</a:t>
            </a:r>
          </a:p>
          <a:p>
            <a:pPr lvl="1"/>
            <a:r>
              <a:rPr lang="en-US" dirty="0" smtClean="0"/>
              <a:t>Revocability of credential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can run a repository?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CA?</a:t>
            </a:r>
          </a:p>
          <a:p>
            <a:r>
              <a:rPr lang="en-US" dirty="0" smtClean="0"/>
              <a:t>The infrastructure provider?</a:t>
            </a:r>
          </a:p>
          <a:p>
            <a:r>
              <a:rPr lang="en-US" dirty="0" smtClean="0"/>
              <a:t>The security </a:t>
            </a:r>
            <a:r>
              <a:rPr lang="en-US" dirty="0" err="1" smtClean="0"/>
              <a:t>chappie</a:t>
            </a:r>
            <a:r>
              <a:rPr lang="en-US" dirty="0" smtClean="0"/>
              <a:t> for a project?</a:t>
            </a:r>
          </a:p>
          <a:p>
            <a:r>
              <a:rPr lang="en-US" dirty="0" smtClean="0"/>
              <a:t>The student, under the desk?</a:t>
            </a:r>
          </a:p>
          <a:p>
            <a:endParaRPr lang="en-US" dirty="0" smtClean="0"/>
          </a:p>
          <a:p>
            <a:r>
              <a:rPr lang="en-US" dirty="0" smtClean="0"/>
              <a:t>Probably similar to </a:t>
            </a:r>
            <a:r>
              <a:rPr lang="en-US" dirty="0" err="1" smtClean="0"/>
              <a:t>req’s</a:t>
            </a:r>
            <a:r>
              <a:rPr lang="en-US" dirty="0" smtClean="0"/>
              <a:t> for running AA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Quote of the Yesterday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“Must comply with the requirements”</a:t>
            </a:r>
          </a:p>
          <a:p>
            <a:r>
              <a:rPr lang="en-US" dirty="0" smtClean="0"/>
              <a:t>“… or we devalue the whole thing”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can run a repository?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Locally (</a:t>
            </a:r>
            <a:r>
              <a:rPr lang="en-US" dirty="0" err="1" smtClean="0"/>
              <a:t>ie</a:t>
            </a:r>
            <a:r>
              <a:rPr lang="en-US" dirty="0" smtClean="0"/>
              <a:t> user generated)</a:t>
            </a:r>
          </a:p>
          <a:p>
            <a:pPr lvl="1"/>
            <a:r>
              <a:rPr lang="en-US" dirty="0" smtClean="0"/>
              <a:t>Users own key, only</a:t>
            </a:r>
          </a:p>
          <a:p>
            <a:r>
              <a:rPr lang="en-US" dirty="0" smtClean="0"/>
              <a:t>Home </a:t>
            </a:r>
            <a:r>
              <a:rPr lang="en-US" dirty="0" err="1" smtClean="0"/>
              <a:t>organisation</a:t>
            </a:r>
            <a:endParaRPr lang="en-US" dirty="0" smtClean="0"/>
          </a:p>
          <a:p>
            <a:r>
              <a:rPr lang="en-US" dirty="0" smtClean="0"/>
              <a:t>“Third party”</a:t>
            </a:r>
          </a:p>
          <a:p>
            <a:pPr lvl="1"/>
            <a:r>
              <a:rPr lang="en-US" dirty="0" smtClean="0"/>
              <a:t>Not the CA, surely</a:t>
            </a:r>
          </a:p>
          <a:p>
            <a:pPr lvl="2"/>
            <a:r>
              <a:rPr lang="en-US" dirty="0" smtClean="0"/>
              <a:t>CAs MUST not generate keys for users(?)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slide (no really)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2060848"/>
            <a:ext cx="7770813" cy="3746500"/>
          </a:xfrm>
        </p:spPr>
        <p:txBody>
          <a:bodyPr/>
          <a:lstStyle/>
          <a:p>
            <a:r>
              <a:rPr lang="en-US" dirty="0" smtClean="0"/>
              <a:t>A conclusion of sorts</a:t>
            </a:r>
          </a:p>
          <a:p>
            <a:pPr lvl="1"/>
            <a:r>
              <a:rPr lang="en-US" dirty="0" smtClean="0"/>
              <a:t>Anthropology: CAs are people too </a:t>
            </a:r>
            <a:r>
              <a:rPr lang="en-US" dirty="0" smtClean="0">
                <a:sym typeface="Wingdings" pitchFamily="2" charset="2"/>
              </a:rPr>
              <a:t>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Quixotic quest against </a:t>
            </a:r>
            <a:r>
              <a:rPr lang="en-US" dirty="0" err="1" smtClean="0">
                <a:sym typeface="Wingdings" pitchFamily="2" charset="2"/>
              </a:rPr>
              <a:t>goodenoughism</a:t>
            </a:r>
            <a:r>
              <a:rPr lang="en-US" dirty="0" smtClean="0">
                <a:sym typeface="Wingdings" pitchFamily="2" charset="2"/>
              </a:rPr>
              <a:t>?</a:t>
            </a:r>
          </a:p>
          <a:p>
            <a:pPr lvl="2"/>
            <a:r>
              <a:rPr lang="en-US" dirty="0" err="1" smtClean="0">
                <a:sym typeface="Wingdings" pitchFamily="2" charset="2"/>
              </a:rPr>
              <a:t>Canwedobetterism</a:t>
            </a: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dirty="0" smtClean="0">
                <a:sym typeface="Wingdings" pitchFamily="2" charset="2"/>
              </a:rPr>
              <a:t>At the end, not so worried about lack of understanding</a:t>
            </a:r>
            <a:endParaRPr lang="en-GB" dirty="0" smtClean="0">
              <a:sym typeface="Wingdings" pitchFamily="2" charset="2"/>
            </a:endParaRPr>
          </a:p>
          <a:p>
            <a:pPr lvl="1"/>
            <a:r>
              <a:rPr lang="en-US" dirty="0" smtClean="0">
                <a:sym typeface="Wingdings" pitchFamily="2" charset="2"/>
              </a:rPr>
              <a:t>Worried about the silent majority?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Compliance with What?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IGTF, PKIX, X.509</a:t>
            </a:r>
          </a:p>
          <a:p>
            <a:r>
              <a:rPr lang="en-US" dirty="0" smtClean="0"/>
              <a:t>PKIX &gt; X.509</a:t>
            </a:r>
          </a:p>
          <a:p>
            <a:pPr lvl="1"/>
            <a:r>
              <a:rPr lang="en-US" dirty="0" smtClean="0"/>
              <a:t>E.g. single-set RDNs</a:t>
            </a:r>
          </a:p>
          <a:p>
            <a:r>
              <a:rPr lang="en-US" dirty="0" smtClean="0"/>
              <a:t>IGTF &gt; PKIX</a:t>
            </a:r>
          </a:p>
          <a:p>
            <a:pPr lvl="1"/>
            <a:r>
              <a:rPr lang="en-US" dirty="0" smtClean="0"/>
              <a:t>E.g. </a:t>
            </a:r>
            <a:r>
              <a:rPr lang="en-US" dirty="0" err="1" smtClean="0"/>
              <a:t>printableString</a:t>
            </a:r>
            <a:r>
              <a:rPr lang="en-US" dirty="0" smtClean="0"/>
              <a:t> names</a:t>
            </a:r>
          </a:p>
          <a:p>
            <a:r>
              <a:rPr lang="en-US" dirty="0" smtClean="0"/>
              <a:t>APs, GFD.125, </a:t>
            </a:r>
            <a:r>
              <a:rPr lang="en-US" dirty="0" err="1" smtClean="0"/>
              <a:t>minreq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Changing a CA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 bwMode="auto">
          <a:xfrm>
            <a:off x="971600" y="2132856"/>
            <a:ext cx="2808312" cy="1296144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</a:rPr>
              <a:t>Compliance</a:t>
            </a:r>
            <a:endParaRPr kumimoji="0" lang="en-GB" sz="1800" b="0" i="0" u="none" strike="noStrike" cap="none" normalizeH="0" baseline="0" dirty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971600" y="4149080"/>
            <a:ext cx="2808312" cy="1296144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</a:rPr>
              <a:t>Non-Compliance</a:t>
            </a:r>
            <a:endParaRPr kumimoji="0" lang="en-GB" sz="1800" b="0" i="0" u="none" strike="noStrike" cap="none" normalizeH="0" baseline="0" dirty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7" name="Up-Down Arrow 6"/>
          <p:cNvSpPr/>
          <p:nvPr/>
        </p:nvSpPr>
        <p:spPr bwMode="auto">
          <a:xfrm>
            <a:off x="2267744" y="3429000"/>
            <a:ext cx="360040" cy="720080"/>
          </a:xfrm>
          <a:prstGeom prst="upDown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8" name="Up-Down Arrow 7"/>
          <p:cNvSpPr/>
          <p:nvPr/>
        </p:nvSpPr>
        <p:spPr bwMode="auto">
          <a:xfrm>
            <a:off x="5148064" y="2204864"/>
            <a:ext cx="1008112" cy="3168352"/>
          </a:xfrm>
          <a:prstGeom prst="upDown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Level</a:t>
            </a:r>
            <a:r>
              <a:rPr kumimoji="0" lang="en-US" sz="18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 of Assurance</a:t>
            </a: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9" name="Up-Down Arrow 8"/>
          <p:cNvSpPr/>
          <p:nvPr/>
        </p:nvSpPr>
        <p:spPr bwMode="auto">
          <a:xfrm>
            <a:off x="7236296" y="2204864"/>
            <a:ext cx="1008112" cy="3168352"/>
          </a:xfrm>
          <a:prstGeom prst="upDown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Warm and Fuzzy</a:t>
            </a: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99992" y="2132856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High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499992" y="4653136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Low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660232" y="2132856"/>
            <a:ext cx="791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Warm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660232" y="4653136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Cold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Compliance is better than non-compliance</a:t>
            </a:r>
          </a:p>
          <a:p>
            <a:r>
              <a:rPr lang="en-US" dirty="0" smtClean="0"/>
              <a:t>Higher </a:t>
            </a:r>
            <a:r>
              <a:rPr lang="en-US" dirty="0" err="1" smtClean="0"/>
              <a:t>LoA</a:t>
            </a:r>
            <a:r>
              <a:rPr lang="en-US" dirty="0" smtClean="0"/>
              <a:t> is better than lower ?</a:t>
            </a:r>
          </a:p>
          <a:p>
            <a:pPr lvl="1"/>
            <a:r>
              <a:rPr lang="en-US" dirty="0" smtClean="0"/>
              <a:t>Up to a point?</a:t>
            </a:r>
          </a:p>
          <a:p>
            <a:r>
              <a:rPr lang="en-US" dirty="0" smtClean="0"/>
              <a:t>Warmer and fuzzier is better</a:t>
            </a:r>
          </a:p>
          <a:p>
            <a:pPr lvl="1"/>
            <a:r>
              <a:rPr lang="en-US" dirty="0" smtClean="0"/>
              <a:t>Right?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Self-reviewed, in a sense</a:t>
            </a:r>
          </a:p>
          <a:p>
            <a:pPr lvl="1"/>
            <a:r>
              <a:rPr lang="en-US" dirty="0" smtClean="0"/>
              <a:t>If you build it, you review it (sort of)</a:t>
            </a:r>
          </a:p>
          <a:p>
            <a:r>
              <a:rPr lang="en-US" dirty="0" smtClean="0"/>
              <a:t>The role of reviewers</a:t>
            </a:r>
          </a:p>
          <a:p>
            <a:pPr lvl="1"/>
            <a:r>
              <a:rPr lang="en-US" dirty="0" smtClean="0"/>
              <a:t>Post-change assessment</a:t>
            </a:r>
          </a:p>
          <a:p>
            <a:pPr lvl="1"/>
            <a:r>
              <a:rPr lang="en-US" dirty="0" smtClean="0"/>
              <a:t>Pre-change assessment?</a:t>
            </a:r>
          </a:p>
          <a:p>
            <a:r>
              <a:rPr lang="en-US" dirty="0" smtClean="0"/>
              <a:t>What if changes are hidden?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 Approval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Survival of the noisiest</a:t>
            </a:r>
          </a:p>
          <a:p>
            <a:pPr lvl="1"/>
            <a:r>
              <a:rPr lang="en-US" dirty="0" smtClean="0"/>
              <a:t>Silent acquiescence</a:t>
            </a:r>
          </a:p>
          <a:p>
            <a:r>
              <a:rPr lang="en-US" dirty="0" smtClean="0"/>
              <a:t>Just vote yes</a:t>
            </a:r>
          </a:p>
          <a:p>
            <a:r>
              <a:rPr lang="en-US" dirty="0" smtClean="0"/>
              <a:t>Just do it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oapbox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Lucida Grande"/>
        <a:ea typeface="ヒラギノ角ゴ Pro W3"/>
        <a:cs typeface="ヒラギノ角ゴ Pro W3"/>
      </a:majorFont>
      <a:minorFont>
        <a:latin typeface="Lucida Grande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soapbox</Template>
  <TotalTime>860</TotalTime>
  <Words>1154</Words>
  <Application>Microsoft Office PowerPoint</Application>
  <PresentationFormat>On-screen Show (4:3)</PresentationFormat>
  <Paragraphs>257</Paragraphs>
  <Slides>41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soapbox</vt:lpstr>
      <vt:lpstr>Zeepkist</vt:lpstr>
      <vt:lpstr>Contents of the Talk</vt:lpstr>
      <vt:lpstr>Quote of the Day</vt:lpstr>
      <vt:lpstr>Quote of the Yesterday</vt:lpstr>
      <vt:lpstr>Compliance with What?</vt:lpstr>
      <vt:lpstr>Changing a CA</vt:lpstr>
      <vt:lpstr>Changes</vt:lpstr>
      <vt:lpstr>Changes</vt:lpstr>
      <vt:lpstr>Change Approval</vt:lpstr>
      <vt:lpstr>Change Management</vt:lpstr>
      <vt:lpstr>“Trust No-One”</vt:lpstr>
      <vt:lpstr>How much do we need to trust you to trust no-one?</vt:lpstr>
      <vt:lpstr>Non-Compliance</vt:lpstr>
      <vt:lpstr>The Scale of Cs</vt:lpstr>
      <vt:lpstr>The Role of Understanding</vt:lpstr>
      <vt:lpstr>A Deo Rex, A Rege Lex</vt:lpstr>
      <vt:lpstr>Change happens, too</vt:lpstr>
      <vt:lpstr>Change happens, too</vt:lpstr>
      <vt:lpstr>Change happens, too</vt:lpstr>
      <vt:lpstr>Change</vt:lpstr>
      <vt:lpstr>Change</vt:lpstr>
      <vt:lpstr>From Istanbul (Soapbox)</vt:lpstr>
      <vt:lpstr>The LoA</vt:lpstr>
      <vt:lpstr>The LoA</vt:lpstr>
      <vt:lpstr>Identity Vetting</vt:lpstr>
      <vt:lpstr>Goodenoughism</vt:lpstr>
      <vt:lpstr>Identity Vetting</vt:lpstr>
      <vt:lpstr>Maintenance of Links</vt:lpstr>
      <vt:lpstr>The Private Key</vt:lpstr>
      <vt:lpstr>What problem?</vt:lpstr>
      <vt:lpstr>What is the solution?</vt:lpstr>
      <vt:lpstr>Goodenoughism example</vt:lpstr>
      <vt:lpstr>What is Key Handling?</vt:lpstr>
      <vt:lpstr>What is the problem with managing keys?</vt:lpstr>
      <vt:lpstr>Do constrained envs help?</vt:lpstr>
      <vt:lpstr>The Private Key Protection Problem</vt:lpstr>
      <vt:lpstr>The Private Key Protection Non-Problem</vt:lpstr>
      <vt:lpstr>The Repository Question</vt:lpstr>
      <vt:lpstr>Who can run a repository?</vt:lpstr>
      <vt:lpstr>Who can run a repository?</vt:lpstr>
      <vt:lpstr>Final slide (no really)</vt:lpstr>
    </vt:vector>
  </TitlesOfParts>
  <Company>STFC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Zeepkist</dc:title>
  <dc:creator>jj47</dc:creator>
  <cp:lastModifiedBy>jj47</cp:lastModifiedBy>
  <cp:revision>23</cp:revision>
  <dcterms:created xsi:type="dcterms:W3CDTF">2011-01-23T15:52:29Z</dcterms:created>
  <dcterms:modified xsi:type="dcterms:W3CDTF">2011-01-25T13:42:30Z</dcterms:modified>
</cp:coreProperties>
</file>